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99" r:id="rId2"/>
    <p:sldId id="302" r:id="rId3"/>
    <p:sldId id="324" r:id="rId4"/>
    <p:sldId id="322" r:id="rId5"/>
    <p:sldId id="326" r:id="rId6"/>
    <p:sldId id="313" r:id="rId7"/>
    <p:sldId id="303" r:id="rId8"/>
    <p:sldId id="327" r:id="rId9"/>
    <p:sldId id="330" r:id="rId10"/>
    <p:sldId id="328" r:id="rId11"/>
    <p:sldId id="329" r:id="rId12"/>
    <p:sldId id="332" r:id="rId13"/>
    <p:sldId id="321" r:id="rId14"/>
    <p:sldId id="331" r:id="rId15"/>
    <p:sldId id="333" r:id="rId16"/>
    <p:sldId id="334" r:id="rId17"/>
    <p:sldId id="335" r:id="rId18"/>
    <p:sldId id="286" r:id="rId19"/>
  </p:sldIdLst>
  <p:sldSz cx="9144000" cy="6858000" type="screen4x3"/>
  <p:notesSz cx="6797675" cy="9928225"/>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Verdana" panose="020B060403050404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McLaughlin" initials="CM" lastIdx="1" clrIdx="0">
    <p:extLst>
      <p:ext uri="{19B8F6BF-5375-455C-9EA6-DF929625EA0E}">
        <p15:presenceInfo xmlns:p15="http://schemas.microsoft.com/office/powerpoint/2012/main" userId="S-1-5-21-2907497116-2697546570-1609353548-4023" providerId="AD"/>
      </p:ext>
    </p:extLst>
  </p:cmAuthor>
  <p:cmAuthor id="2" name="Eleanor Hamblen" initials="EH" lastIdx="1" clrIdx="1">
    <p:extLst>
      <p:ext uri="{19B8F6BF-5375-455C-9EA6-DF929625EA0E}">
        <p15:presenceInfo xmlns:p15="http://schemas.microsoft.com/office/powerpoint/2012/main" userId="9016824cdaca5f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A2"/>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showGuides="1">
      <p:cViewPr varScale="1">
        <p:scale>
          <a:sx n="55" d="100"/>
          <a:sy n="55" d="100"/>
        </p:scale>
        <p:origin x="72" y="384"/>
      </p:cViewPr>
      <p:guideLst>
        <p:guide orient="horz" pos="2160"/>
        <p:guide pos="2880"/>
      </p:guideLst>
    </p:cSldViewPr>
  </p:slideViewPr>
  <p:notesTextViewPr>
    <p:cViewPr>
      <p:scale>
        <a:sx n="1" d="1"/>
        <a:sy n="1" d="1"/>
      </p:scale>
      <p:origin x="0" y="0"/>
    </p:cViewPr>
  </p:notesTextViewPr>
  <p:sorterViewPr>
    <p:cViewPr>
      <p:scale>
        <a:sx n="100" d="100"/>
        <a:sy n="100" d="100"/>
      </p:scale>
      <p:origin x="0" y="-4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135" cy="497679"/>
          </a:xfrm>
          <a:prstGeom prst="rect">
            <a:avLst/>
          </a:prstGeom>
        </p:spPr>
        <p:txBody>
          <a:bodyPr vert="horz" lIns="91303" tIns="45651" rIns="91303" bIns="45651" rtlCol="0"/>
          <a:lstStyle>
            <a:lvl1pPr algn="l">
              <a:defRPr sz="1200"/>
            </a:lvl1pPr>
          </a:lstStyle>
          <a:p>
            <a:endParaRPr lang="en-GB"/>
          </a:p>
        </p:txBody>
      </p:sp>
      <p:sp>
        <p:nvSpPr>
          <p:cNvPr id="3" name="Date Placeholder 2"/>
          <p:cNvSpPr>
            <a:spLocks noGrp="1"/>
          </p:cNvSpPr>
          <p:nvPr>
            <p:ph type="dt" sz="quarter" idx="1"/>
          </p:nvPr>
        </p:nvSpPr>
        <p:spPr>
          <a:xfrm>
            <a:off x="3849955" y="1"/>
            <a:ext cx="2946135" cy="497679"/>
          </a:xfrm>
          <a:prstGeom prst="rect">
            <a:avLst/>
          </a:prstGeom>
        </p:spPr>
        <p:txBody>
          <a:bodyPr vert="horz" lIns="91303" tIns="45651" rIns="91303" bIns="45651" rtlCol="0"/>
          <a:lstStyle>
            <a:lvl1pPr algn="r">
              <a:defRPr sz="1200"/>
            </a:lvl1pPr>
          </a:lstStyle>
          <a:p>
            <a:fld id="{76796DDB-04F5-4994-BC51-9546CE872AD8}" type="datetimeFigureOut">
              <a:rPr lang="en-GB" smtClean="0"/>
              <a:t>20/05/2020</a:t>
            </a:fld>
            <a:endParaRPr lang="en-GB"/>
          </a:p>
        </p:txBody>
      </p:sp>
      <p:sp>
        <p:nvSpPr>
          <p:cNvPr id="4" name="Footer Placeholder 3"/>
          <p:cNvSpPr>
            <a:spLocks noGrp="1"/>
          </p:cNvSpPr>
          <p:nvPr>
            <p:ph type="ftr" sz="quarter" idx="2"/>
          </p:nvPr>
        </p:nvSpPr>
        <p:spPr>
          <a:xfrm>
            <a:off x="0" y="9430546"/>
            <a:ext cx="2946135" cy="497679"/>
          </a:xfrm>
          <a:prstGeom prst="rect">
            <a:avLst/>
          </a:prstGeom>
        </p:spPr>
        <p:txBody>
          <a:bodyPr vert="horz" lIns="91303" tIns="45651" rIns="91303" bIns="45651" rtlCol="0" anchor="b"/>
          <a:lstStyle>
            <a:lvl1pPr algn="l">
              <a:defRPr sz="1200"/>
            </a:lvl1pPr>
          </a:lstStyle>
          <a:p>
            <a:endParaRPr lang="en-GB"/>
          </a:p>
        </p:txBody>
      </p:sp>
      <p:sp>
        <p:nvSpPr>
          <p:cNvPr id="5" name="Slide Number Placeholder 4"/>
          <p:cNvSpPr>
            <a:spLocks noGrp="1"/>
          </p:cNvSpPr>
          <p:nvPr>
            <p:ph type="sldNum" sz="quarter" idx="3"/>
          </p:nvPr>
        </p:nvSpPr>
        <p:spPr>
          <a:xfrm>
            <a:off x="3849955" y="9430546"/>
            <a:ext cx="2946135" cy="497679"/>
          </a:xfrm>
          <a:prstGeom prst="rect">
            <a:avLst/>
          </a:prstGeom>
        </p:spPr>
        <p:txBody>
          <a:bodyPr vert="horz" lIns="91303" tIns="45651" rIns="91303" bIns="45651" rtlCol="0" anchor="b"/>
          <a:lstStyle>
            <a:lvl1pPr algn="r">
              <a:defRPr sz="1200"/>
            </a:lvl1pPr>
          </a:lstStyle>
          <a:p>
            <a:fld id="{A98A447E-8D54-4A66-AABC-A5A7E634D5F3}" type="slidenum">
              <a:rPr lang="en-GB" smtClean="0"/>
              <a:t>‹#›</a:t>
            </a:fld>
            <a:endParaRPr lang="en-GB"/>
          </a:p>
        </p:txBody>
      </p:sp>
    </p:spTree>
    <p:extLst>
      <p:ext uri="{BB962C8B-B14F-4D97-AF65-F5344CB8AC3E}">
        <p14:creationId xmlns:p14="http://schemas.microsoft.com/office/powerpoint/2010/main" val="3557936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5"/>
          </a:xfrm>
          <a:prstGeom prst="rect">
            <a:avLst/>
          </a:prstGeom>
        </p:spPr>
        <p:txBody>
          <a:bodyPr vert="horz" lIns="91303" tIns="45651" rIns="91303" bIns="45651"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303" tIns="45651" rIns="91303" bIns="45651" rtlCol="0"/>
          <a:lstStyle>
            <a:lvl1pPr algn="r">
              <a:defRPr sz="1200"/>
            </a:lvl1pPr>
          </a:lstStyle>
          <a:p>
            <a:fld id="{503D1D18-2B5C-47AB-B431-DB11CA3D4751}" type="datetimeFigureOut">
              <a:rPr lang="en-GB" smtClean="0"/>
              <a:t>20/05/2020</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303" tIns="45651" rIns="91303" bIns="45651" rtlCol="0" anchor="ctr"/>
          <a:lstStyle/>
          <a:p>
            <a:endParaRPr lang="en-GB"/>
          </a:p>
        </p:txBody>
      </p:sp>
      <p:sp>
        <p:nvSpPr>
          <p:cNvPr id="5" name="Notes Placeholder 4"/>
          <p:cNvSpPr>
            <a:spLocks noGrp="1"/>
          </p:cNvSpPr>
          <p:nvPr>
            <p:ph type="body" sz="quarter" idx="3"/>
          </p:nvPr>
        </p:nvSpPr>
        <p:spPr>
          <a:xfrm>
            <a:off x="679768" y="4777959"/>
            <a:ext cx="5438140" cy="3909238"/>
          </a:xfrm>
          <a:prstGeom prst="rect">
            <a:avLst/>
          </a:prstGeom>
        </p:spPr>
        <p:txBody>
          <a:bodyPr vert="horz" lIns="91303" tIns="45651" rIns="91303" bIns="456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2"/>
            <a:ext cx="2945659" cy="498134"/>
          </a:xfrm>
          <a:prstGeom prst="rect">
            <a:avLst/>
          </a:prstGeom>
        </p:spPr>
        <p:txBody>
          <a:bodyPr vert="horz" lIns="91303" tIns="45651" rIns="91303" bIns="45651"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1303" tIns="45651" rIns="91303" bIns="45651" rtlCol="0" anchor="b"/>
          <a:lstStyle>
            <a:lvl1pPr algn="r">
              <a:defRPr sz="1200"/>
            </a:lvl1pPr>
          </a:lstStyle>
          <a:p>
            <a:fld id="{44790431-14A4-4088-A1B3-5AB8287637DD}" type="slidenum">
              <a:rPr lang="en-GB" smtClean="0"/>
              <a:t>‹#›</a:t>
            </a:fld>
            <a:endParaRPr lang="en-GB"/>
          </a:p>
        </p:txBody>
      </p:sp>
    </p:spTree>
    <p:extLst>
      <p:ext uri="{BB962C8B-B14F-4D97-AF65-F5344CB8AC3E}">
        <p14:creationId xmlns:p14="http://schemas.microsoft.com/office/powerpoint/2010/main" val="2807128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r>
              <a:rPr lang="en-GB" baseline="0" dirty="0"/>
              <a:t> nice pictures to show what’s coming!</a:t>
            </a:r>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1</a:t>
            </a:fld>
            <a:endParaRPr lang="en-GB"/>
          </a:p>
        </p:txBody>
      </p:sp>
    </p:spTree>
    <p:extLst>
      <p:ext uri="{BB962C8B-B14F-4D97-AF65-F5344CB8AC3E}">
        <p14:creationId xmlns:p14="http://schemas.microsoft.com/office/powerpoint/2010/main" val="1669478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10</a:t>
            </a:fld>
            <a:endParaRPr lang="en-GB"/>
          </a:p>
        </p:txBody>
      </p:sp>
    </p:spTree>
    <p:extLst>
      <p:ext uri="{BB962C8B-B14F-4D97-AF65-F5344CB8AC3E}">
        <p14:creationId xmlns:p14="http://schemas.microsoft.com/office/powerpoint/2010/main" val="4047145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11</a:t>
            </a:fld>
            <a:endParaRPr lang="en-GB"/>
          </a:p>
        </p:txBody>
      </p:sp>
    </p:spTree>
    <p:extLst>
      <p:ext uri="{BB962C8B-B14F-4D97-AF65-F5344CB8AC3E}">
        <p14:creationId xmlns:p14="http://schemas.microsoft.com/office/powerpoint/2010/main" val="2857924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12</a:t>
            </a:fld>
            <a:endParaRPr lang="en-GB"/>
          </a:p>
        </p:txBody>
      </p:sp>
    </p:spTree>
    <p:extLst>
      <p:ext uri="{BB962C8B-B14F-4D97-AF65-F5344CB8AC3E}">
        <p14:creationId xmlns:p14="http://schemas.microsoft.com/office/powerpoint/2010/main" val="906982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13</a:t>
            </a:fld>
            <a:endParaRPr lang="en-GB"/>
          </a:p>
        </p:txBody>
      </p:sp>
    </p:spTree>
    <p:extLst>
      <p:ext uri="{BB962C8B-B14F-4D97-AF65-F5344CB8AC3E}">
        <p14:creationId xmlns:p14="http://schemas.microsoft.com/office/powerpoint/2010/main" val="3005330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14</a:t>
            </a:fld>
            <a:endParaRPr lang="en-GB"/>
          </a:p>
        </p:txBody>
      </p:sp>
    </p:spTree>
    <p:extLst>
      <p:ext uri="{BB962C8B-B14F-4D97-AF65-F5344CB8AC3E}">
        <p14:creationId xmlns:p14="http://schemas.microsoft.com/office/powerpoint/2010/main" val="4283972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15</a:t>
            </a:fld>
            <a:endParaRPr lang="en-GB"/>
          </a:p>
        </p:txBody>
      </p:sp>
    </p:spTree>
    <p:extLst>
      <p:ext uri="{BB962C8B-B14F-4D97-AF65-F5344CB8AC3E}">
        <p14:creationId xmlns:p14="http://schemas.microsoft.com/office/powerpoint/2010/main" val="1260345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16</a:t>
            </a:fld>
            <a:endParaRPr lang="en-GB"/>
          </a:p>
        </p:txBody>
      </p:sp>
    </p:spTree>
    <p:extLst>
      <p:ext uri="{BB962C8B-B14F-4D97-AF65-F5344CB8AC3E}">
        <p14:creationId xmlns:p14="http://schemas.microsoft.com/office/powerpoint/2010/main" val="952111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17</a:t>
            </a:fld>
            <a:endParaRPr lang="en-GB"/>
          </a:p>
        </p:txBody>
      </p:sp>
    </p:spTree>
    <p:extLst>
      <p:ext uri="{BB962C8B-B14F-4D97-AF65-F5344CB8AC3E}">
        <p14:creationId xmlns:p14="http://schemas.microsoft.com/office/powerpoint/2010/main" val="784897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90431-14A4-4088-A1B3-5AB8287637DD}" type="slidenum">
              <a:rPr lang="en-GB" smtClean="0"/>
              <a:t>18</a:t>
            </a:fld>
            <a:endParaRPr lang="en-GB"/>
          </a:p>
        </p:txBody>
      </p:sp>
    </p:spTree>
    <p:extLst>
      <p:ext uri="{BB962C8B-B14F-4D97-AF65-F5344CB8AC3E}">
        <p14:creationId xmlns:p14="http://schemas.microsoft.com/office/powerpoint/2010/main" val="396598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2</a:t>
            </a:fld>
            <a:endParaRPr lang="en-GB"/>
          </a:p>
        </p:txBody>
      </p:sp>
    </p:spTree>
    <p:extLst>
      <p:ext uri="{BB962C8B-B14F-4D97-AF65-F5344CB8AC3E}">
        <p14:creationId xmlns:p14="http://schemas.microsoft.com/office/powerpoint/2010/main" val="1393433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3</a:t>
            </a:fld>
            <a:endParaRPr lang="en-GB"/>
          </a:p>
        </p:txBody>
      </p:sp>
    </p:spTree>
    <p:extLst>
      <p:ext uri="{BB962C8B-B14F-4D97-AF65-F5344CB8AC3E}">
        <p14:creationId xmlns:p14="http://schemas.microsoft.com/office/powerpoint/2010/main" val="354050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4</a:t>
            </a:fld>
            <a:endParaRPr lang="en-GB"/>
          </a:p>
        </p:txBody>
      </p:sp>
    </p:spTree>
    <p:extLst>
      <p:ext uri="{BB962C8B-B14F-4D97-AF65-F5344CB8AC3E}">
        <p14:creationId xmlns:p14="http://schemas.microsoft.com/office/powerpoint/2010/main" val="196287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5</a:t>
            </a:fld>
            <a:endParaRPr lang="en-GB"/>
          </a:p>
        </p:txBody>
      </p:sp>
    </p:spTree>
    <p:extLst>
      <p:ext uri="{BB962C8B-B14F-4D97-AF65-F5344CB8AC3E}">
        <p14:creationId xmlns:p14="http://schemas.microsoft.com/office/powerpoint/2010/main" val="412559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6</a:t>
            </a:fld>
            <a:endParaRPr lang="en-GB"/>
          </a:p>
        </p:txBody>
      </p:sp>
    </p:spTree>
    <p:extLst>
      <p:ext uri="{BB962C8B-B14F-4D97-AF65-F5344CB8AC3E}">
        <p14:creationId xmlns:p14="http://schemas.microsoft.com/office/powerpoint/2010/main" val="272570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7</a:t>
            </a:fld>
            <a:endParaRPr lang="en-GB"/>
          </a:p>
        </p:txBody>
      </p:sp>
    </p:spTree>
    <p:extLst>
      <p:ext uri="{BB962C8B-B14F-4D97-AF65-F5344CB8AC3E}">
        <p14:creationId xmlns:p14="http://schemas.microsoft.com/office/powerpoint/2010/main" val="391644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Franklin served as Philadelphia’s postmaster for many years and was later promoted to deputy postmaster-general for all of Britain’s American colonies in 1753. </a:t>
            </a:r>
          </a:p>
        </p:txBody>
      </p:sp>
      <p:sp>
        <p:nvSpPr>
          <p:cNvPr id="4" name="Slide Number Placeholder 3"/>
          <p:cNvSpPr>
            <a:spLocks noGrp="1"/>
          </p:cNvSpPr>
          <p:nvPr>
            <p:ph type="sldNum" sz="quarter" idx="10"/>
          </p:nvPr>
        </p:nvSpPr>
        <p:spPr/>
        <p:txBody>
          <a:bodyPr/>
          <a:lstStyle/>
          <a:p>
            <a:fld id="{C7574F40-1275-42A8-AFEA-51C7CC288D57}" type="slidenum">
              <a:rPr lang="en-GB" smtClean="0"/>
              <a:pPr/>
              <a:t>8</a:t>
            </a:fld>
            <a:endParaRPr lang="en-GB"/>
          </a:p>
        </p:txBody>
      </p:sp>
    </p:spTree>
    <p:extLst>
      <p:ext uri="{BB962C8B-B14F-4D97-AF65-F5344CB8AC3E}">
        <p14:creationId xmlns:p14="http://schemas.microsoft.com/office/powerpoint/2010/main" val="378415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Franklin served as Philadelphia’s postmaster for many years and was later promoted to deputy postmaster-general for all of Britain’s American colonies in 1753. </a:t>
            </a:r>
          </a:p>
        </p:txBody>
      </p:sp>
      <p:sp>
        <p:nvSpPr>
          <p:cNvPr id="4" name="Slide Number Placeholder 3"/>
          <p:cNvSpPr>
            <a:spLocks noGrp="1"/>
          </p:cNvSpPr>
          <p:nvPr>
            <p:ph type="sldNum" sz="quarter" idx="10"/>
          </p:nvPr>
        </p:nvSpPr>
        <p:spPr/>
        <p:txBody>
          <a:bodyPr/>
          <a:lstStyle/>
          <a:p>
            <a:fld id="{C7574F40-1275-42A8-AFEA-51C7CC288D57}" type="slidenum">
              <a:rPr lang="en-GB" smtClean="0"/>
              <a:pPr/>
              <a:t>9</a:t>
            </a:fld>
            <a:endParaRPr lang="en-GB"/>
          </a:p>
        </p:txBody>
      </p:sp>
    </p:spTree>
    <p:extLst>
      <p:ext uri="{BB962C8B-B14F-4D97-AF65-F5344CB8AC3E}">
        <p14:creationId xmlns:p14="http://schemas.microsoft.com/office/powerpoint/2010/main" val="398584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7315200" cy="2387600"/>
          </a:xfrm>
          <a:prstGeom prst="rect">
            <a:avLst/>
          </a:prstGeom>
        </p:spPr>
        <p:txBody>
          <a:bodyPr anchor="b"/>
          <a:lstStyle>
            <a:lvl1pPr algn="ctr">
              <a:defRPr sz="6000">
                <a:solidFill>
                  <a:srgbClr val="00A2A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solidFill>
                  <a:srgbClr val="00A2A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5716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76D8CD-1051-4C98-B983-D9832CF87256}" type="datetimeFigureOut">
              <a:rPr lang="en-GB" smtClean="0"/>
              <a:t>20/05/2020</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D4C703-5333-43C5-80DC-660F086F5BF6}" type="slidenum">
              <a:rPr lang="en-GB" smtClean="0"/>
              <a:t>‹#›</a:t>
            </a:fld>
            <a:endParaRPr lang="en-GB"/>
          </a:p>
        </p:txBody>
      </p:sp>
    </p:spTree>
    <p:extLst>
      <p:ext uri="{BB962C8B-B14F-4D97-AF65-F5344CB8AC3E}">
        <p14:creationId xmlns:p14="http://schemas.microsoft.com/office/powerpoint/2010/main" val="135933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76D8CD-1051-4C98-B983-D9832CF87256}" type="datetimeFigureOut">
              <a:rPr lang="en-GB" smtClean="0"/>
              <a:t>20/05/2020</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D4C703-5333-43C5-80DC-660F086F5BF6}" type="slidenum">
              <a:rPr lang="en-GB" smtClean="0"/>
              <a:t>‹#›</a:t>
            </a:fld>
            <a:endParaRPr lang="en-GB"/>
          </a:p>
        </p:txBody>
      </p:sp>
    </p:spTree>
    <p:extLst>
      <p:ext uri="{BB962C8B-B14F-4D97-AF65-F5344CB8AC3E}">
        <p14:creationId xmlns:p14="http://schemas.microsoft.com/office/powerpoint/2010/main" val="182409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6286" y="365126"/>
            <a:ext cx="7209064" cy="1325563"/>
          </a:xfrm>
          <a:prstGeom prst="rect">
            <a:avLst/>
          </a:prstGeom>
        </p:spPr>
        <p:txBody>
          <a:bodyPr/>
          <a:lstStyle>
            <a:lvl1pPr>
              <a:defRPr>
                <a:solidFill>
                  <a:srgbClr val="00A2A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306286" y="1825625"/>
            <a:ext cx="7209064" cy="4351338"/>
          </a:xfrm>
          <a:prstGeom prst="rect">
            <a:avLst/>
          </a:prstGeom>
        </p:spPr>
        <p:txBody>
          <a:bodyPr/>
          <a:lstStyle>
            <a:lvl1pPr>
              <a:defRPr>
                <a:solidFill>
                  <a:srgbClr val="00A2A2"/>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00A2A2"/>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00A2A2"/>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00A2A2"/>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00A2A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76D8CD-1051-4C98-B983-D9832CF87256}" type="datetimeFigureOut">
              <a:rPr lang="en-GB" smtClean="0"/>
              <a:t>20/05/2020</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D4C703-5333-43C5-80DC-660F086F5BF6}" type="slidenum">
              <a:rPr lang="en-GB" smtClean="0"/>
              <a:t>‹#›</a:t>
            </a:fld>
            <a:endParaRPr lang="en-GB"/>
          </a:p>
        </p:txBody>
      </p:sp>
    </p:spTree>
    <p:extLst>
      <p:ext uri="{BB962C8B-B14F-4D97-AF65-F5344CB8AC3E}">
        <p14:creationId xmlns:p14="http://schemas.microsoft.com/office/powerpoint/2010/main" val="361648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76D8CD-1051-4C98-B983-D9832CF87256}" type="datetimeFigureOut">
              <a:rPr lang="en-GB" smtClean="0"/>
              <a:t>20/05/2020</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D4C703-5333-43C5-80DC-660F086F5BF6}" type="slidenum">
              <a:rPr lang="en-GB" smtClean="0"/>
              <a:t>‹#›</a:t>
            </a:fld>
            <a:endParaRPr lang="en-GB"/>
          </a:p>
        </p:txBody>
      </p:sp>
    </p:spTree>
    <p:extLst>
      <p:ext uri="{BB962C8B-B14F-4D97-AF65-F5344CB8AC3E}">
        <p14:creationId xmlns:p14="http://schemas.microsoft.com/office/powerpoint/2010/main" val="180073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276D8CD-1051-4C98-B983-D9832CF87256}" type="datetimeFigureOut">
              <a:rPr lang="en-GB" smtClean="0"/>
              <a:t>20/05/2020</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D4C703-5333-43C5-80DC-660F086F5BF6}" type="slidenum">
              <a:rPr lang="en-GB" smtClean="0"/>
              <a:t>‹#›</a:t>
            </a:fld>
            <a:endParaRPr lang="en-GB"/>
          </a:p>
        </p:txBody>
      </p:sp>
    </p:spTree>
    <p:extLst>
      <p:ext uri="{BB962C8B-B14F-4D97-AF65-F5344CB8AC3E}">
        <p14:creationId xmlns:p14="http://schemas.microsoft.com/office/powerpoint/2010/main" val="271084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276D8CD-1051-4C98-B983-D9832CF87256}" type="datetimeFigureOut">
              <a:rPr lang="en-GB" smtClean="0"/>
              <a:t>20/05/2020</a:t>
            </a:fld>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AD4C703-5333-43C5-80DC-660F086F5BF6}" type="slidenum">
              <a:rPr lang="en-GB" smtClean="0"/>
              <a:t>‹#›</a:t>
            </a:fld>
            <a:endParaRPr lang="en-GB"/>
          </a:p>
        </p:txBody>
      </p:sp>
    </p:spTree>
    <p:extLst>
      <p:ext uri="{BB962C8B-B14F-4D97-AF65-F5344CB8AC3E}">
        <p14:creationId xmlns:p14="http://schemas.microsoft.com/office/powerpoint/2010/main" val="100902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276D8CD-1051-4C98-B983-D9832CF87256}" type="datetimeFigureOut">
              <a:rPr lang="en-GB" smtClean="0"/>
              <a:t>20/05/2020</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AD4C703-5333-43C5-80DC-660F086F5BF6}" type="slidenum">
              <a:rPr lang="en-GB" smtClean="0"/>
              <a:t>‹#›</a:t>
            </a:fld>
            <a:endParaRPr lang="en-GB"/>
          </a:p>
        </p:txBody>
      </p:sp>
    </p:spTree>
    <p:extLst>
      <p:ext uri="{BB962C8B-B14F-4D97-AF65-F5344CB8AC3E}">
        <p14:creationId xmlns:p14="http://schemas.microsoft.com/office/powerpoint/2010/main" val="10963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276D8CD-1051-4C98-B983-D9832CF87256}" type="datetimeFigureOut">
              <a:rPr lang="en-GB" smtClean="0"/>
              <a:t>20/05/2020</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AD4C703-5333-43C5-80DC-660F086F5BF6}" type="slidenum">
              <a:rPr lang="en-GB" smtClean="0"/>
              <a:t>‹#›</a:t>
            </a:fld>
            <a:endParaRPr lang="en-GB"/>
          </a:p>
        </p:txBody>
      </p:sp>
    </p:spTree>
    <p:extLst>
      <p:ext uri="{BB962C8B-B14F-4D97-AF65-F5344CB8AC3E}">
        <p14:creationId xmlns:p14="http://schemas.microsoft.com/office/powerpoint/2010/main" val="2113272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276D8CD-1051-4C98-B983-D9832CF87256}" type="datetimeFigureOut">
              <a:rPr lang="en-GB" smtClean="0"/>
              <a:t>20/05/2020</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D4C703-5333-43C5-80DC-660F086F5BF6}" type="slidenum">
              <a:rPr lang="en-GB" smtClean="0"/>
              <a:t>‹#›</a:t>
            </a:fld>
            <a:endParaRPr lang="en-GB"/>
          </a:p>
        </p:txBody>
      </p:sp>
    </p:spTree>
    <p:extLst>
      <p:ext uri="{BB962C8B-B14F-4D97-AF65-F5344CB8AC3E}">
        <p14:creationId xmlns:p14="http://schemas.microsoft.com/office/powerpoint/2010/main" val="21628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276D8CD-1051-4C98-B983-D9832CF87256}" type="datetimeFigureOut">
              <a:rPr lang="en-GB" smtClean="0"/>
              <a:t>20/05/2020</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D4C703-5333-43C5-80DC-660F086F5BF6}" type="slidenum">
              <a:rPr lang="en-GB" smtClean="0"/>
              <a:t>‹#›</a:t>
            </a:fld>
            <a:endParaRPr lang="en-GB"/>
          </a:p>
        </p:txBody>
      </p:sp>
    </p:spTree>
    <p:extLst>
      <p:ext uri="{BB962C8B-B14F-4D97-AF65-F5344CB8AC3E}">
        <p14:creationId xmlns:p14="http://schemas.microsoft.com/office/powerpoint/2010/main" val="256871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81800" y="5947957"/>
            <a:ext cx="1966664" cy="764815"/>
          </a:xfrm>
          <a:prstGeom prst="rect">
            <a:avLst/>
          </a:prstGeom>
        </p:spPr>
      </p:pic>
    </p:spTree>
    <p:extLst>
      <p:ext uri="{BB962C8B-B14F-4D97-AF65-F5344CB8AC3E}">
        <p14:creationId xmlns:p14="http://schemas.microsoft.com/office/powerpoint/2010/main" val="3925071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youtube.com/watch?v=UOhFri6FPrs" TargetMode="External"/><Relationship Id="rId5" Type="http://schemas.openxmlformats.org/officeDocument/2006/relationships/image" Target="../media/image17.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sp>
        <p:nvSpPr>
          <p:cNvPr id="9" name="TextBox 8"/>
          <p:cNvSpPr txBox="1"/>
          <p:nvPr/>
        </p:nvSpPr>
        <p:spPr>
          <a:xfrm>
            <a:off x="1231186" y="223319"/>
            <a:ext cx="7846911" cy="553998"/>
          </a:xfrm>
          <a:prstGeom prst="rect">
            <a:avLst/>
          </a:prstGeom>
          <a:noFill/>
        </p:spPr>
        <p:txBody>
          <a:bodyPr wrap="square" rtlCol="0">
            <a:spAutoFit/>
          </a:bodyPr>
          <a:lstStyle/>
          <a:p>
            <a:r>
              <a:rPr lang="en-GB" sz="3000" dirty="0">
                <a:solidFill>
                  <a:srgbClr val="00ACAE"/>
                </a:solidFill>
                <a:latin typeface="MetaBold-Roman" panose="020B0802030000020004" pitchFamily="34" charset="0"/>
                <a:ea typeface="Verdana" pitchFamily="34" charset="0"/>
                <a:cs typeface="Verdana" pitchFamily="34" charset="0"/>
              </a:rPr>
              <a:t> </a:t>
            </a:r>
            <a:r>
              <a:rPr lang="en-GB" sz="2400" dirty="0">
                <a:solidFill>
                  <a:srgbClr val="00ACAE"/>
                </a:solidFill>
                <a:latin typeface="Verdana" panose="020B0604030504040204" pitchFamily="34" charset="0"/>
                <a:ea typeface="Verdana" panose="020B0604030504040204" pitchFamily="34" charset="0"/>
                <a:cs typeface="Verdana" panose="020B0604030504040204" pitchFamily="34" charset="0"/>
              </a:rPr>
              <a:t>Royal Institution Primary Maths Masterclasses</a:t>
            </a:r>
            <a:endParaRPr lang="en-GB" sz="3000" dirty="0">
              <a:solidFill>
                <a:srgbClr val="00ACAE"/>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1231186" y="859739"/>
            <a:ext cx="7702720" cy="954107"/>
          </a:xfrm>
          <a:prstGeom prst="rect">
            <a:avLst/>
          </a:prstGeom>
          <a:noFill/>
        </p:spPr>
        <p:txBody>
          <a:bodyPr wrap="square" rtlCol="0">
            <a:spAutoFit/>
          </a:bodyPr>
          <a:lstStyle/>
          <a:p>
            <a:pPr algn="ctr"/>
            <a:r>
              <a:rPr lang="en-GB" sz="2800" dirty="0">
                <a:solidFill>
                  <a:srgbClr val="00ACAE"/>
                </a:solidFill>
                <a:latin typeface="Verdana" panose="020B0604030504040204" pitchFamily="34" charset="0"/>
                <a:ea typeface="Verdana" panose="020B0604030504040204" pitchFamily="34" charset="0"/>
                <a:cs typeface="Verdana" panose="020B0604030504040204" pitchFamily="34" charset="0"/>
              </a:rPr>
              <a:t>Science on Stage: </a:t>
            </a:r>
          </a:p>
          <a:p>
            <a:pPr algn="ctr"/>
            <a:r>
              <a:rPr lang="en-GB" sz="2800" b="1" dirty="0">
                <a:solidFill>
                  <a:srgbClr val="00ACAE"/>
                </a:solidFill>
                <a:latin typeface="Verdana" panose="020B0604030504040204" pitchFamily="34" charset="0"/>
                <a:ea typeface="Verdana" panose="020B0604030504040204" pitchFamily="34" charset="0"/>
                <a:cs typeface="Verdana" panose="020B0604030504040204" pitchFamily="34" charset="0"/>
              </a:rPr>
              <a:t>Benjamin Franklin’s Odometer</a:t>
            </a:r>
          </a:p>
        </p:txBody>
      </p:sp>
      <p:sp>
        <p:nvSpPr>
          <p:cNvPr id="10" name="TextBox 9"/>
          <p:cNvSpPr txBox="1"/>
          <p:nvPr/>
        </p:nvSpPr>
        <p:spPr>
          <a:xfrm>
            <a:off x="1079859" y="5913414"/>
            <a:ext cx="3492141" cy="553998"/>
          </a:xfrm>
          <a:prstGeom prst="rect">
            <a:avLst/>
          </a:prstGeom>
          <a:noFill/>
        </p:spPr>
        <p:txBody>
          <a:bodyPr wrap="square" rtlCol="0">
            <a:spAutoFit/>
          </a:bodyPr>
          <a:lstStyle/>
          <a:p>
            <a:r>
              <a:rPr lang="en-GB" sz="15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rigb.org</a:t>
            </a:r>
            <a:br>
              <a:rPr lang="en-GB" sz="15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br>
            <a:r>
              <a:rPr lang="en-GB" sz="15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r>
              <a:rPr lang="en-GB" sz="15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Ri_Science</a:t>
            </a:r>
            <a:endParaRPr lang="en-GB" sz="15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12" name="Rectangle 11"/>
          <p:cNvSpPr/>
          <p:nvPr/>
        </p:nvSpPr>
        <p:spPr>
          <a:xfrm>
            <a:off x="654367" y="6504345"/>
            <a:ext cx="6371122" cy="261610"/>
          </a:xfrm>
          <a:prstGeom prst="rect">
            <a:avLst/>
          </a:prstGeom>
        </p:spPr>
        <p:txBody>
          <a:bodyPr wrap="square">
            <a:spAutoFit/>
          </a:bodyPr>
          <a:lstStyle/>
          <a:p>
            <a:r>
              <a:rPr lang="en-GB" sz="105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Image credits: Eric S Hintz</a:t>
            </a:r>
          </a:p>
        </p:txBody>
      </p:sp>
      <p:sp>
        <p:nvSpPr>
          <p:cNvPr id="8" name="TextBox 7"/>
          <p:cNvSpPr txBox="1"/>
          <p:nvPr/>
        </p:nvSpPr>
        <p:spPr>
          <a:xfrm>
            <a:off x="6879772" y="7134096"/>
            <a:ext cx="3372626" cy="400110"/>
          </a:xfrm>
          <a:prstGeom prst="rect">
            <a:avLst/>
          </a:prstGeom>
          <a:noFill/>
        </p:spPr>
        <p:txBody>
          <a:bodyPr wrap="square" rtlCol="0">
            <a:spAutoFit/>
          </a:bodyPr>
          <a:lstStyle/>
          <a:p>
            <a:pPr algn="ctr"/>
            <a:r>
              <a:rPr lang="en-GB" sz="2000" dirty="0">
                <a:solidFill>
                  <a:srgbClr val="00ACAE"/>
                </a:solidFill>
                <a:latin typeface="Verdana" panose="020B0604030504040204" pitchFamily="34" charset="0"/>
                <a:ea typeface="Verdana" panose="020B0604030504040204" pitchFamily="34" charset="0"/>
                <a:cs typeface="Verdana" panose="020B0604030504040204" pitchFamily="34" charset="0"/>
              </a:rPr>
              <a:t>Insert image here</a:t>
            </a:r>
            <a:endParaRPr lang="en-GB" sz="3200" b="1" dirty="0">
              <a:solidFill>
                <a:srgbClr val="00ACAE"/>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An odometer, possibly designed by Franklin, about 17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3747" y="1896268"/>
            <a:ext cx="6584859" cy="393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071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13" name="TextBox 12"/>
          <p:cNvSpPr txBox="1"/>
          <p:nvPr/>
        </p:nvSpPr>
        <p:spPr>
          <a:xfrm>
            <a:off x="1231186" y="286730"/>
            <a:ext cx="5771701" cy="461665"/>
          </a:xfrm>
          <a:prstGeom prst="rect">
            <a:avLst/>
          </a:prstGeom>
          <a:noFill/>
        </p:spPr>
        <p:txBody>
          <a:bodyPr wrap="square" rtlCol="0">
            <a:spAutoFit/>
          </a:bodyPr>
          <a:lstStyle/>
          <a:p>
            <a:r>
              <a:rPr lang="en-GB" sz="2400" b="1" dirty="0">
                <a:solidFill>
                  <a:srgbClr val="00ACAE"/>
                </a:solidFill>
                <a:latin typeface="Verdana" panose="020B0604030504040204" pitchFamily="34" charset="0"/>
                <a:ea typeface="Verdana" panose="020B0604030504040204" pitchFamily="34" charset="0"/>
                <a:cs typeface="Verdana" panose="020B0604030504040204" pitchFamily="34" charset="0"/>
              </a:rPr>
              <a:t>Benjamin Franklin’s Calculation</a:t>
            </a:r>
          </a:p>
        </p:txBody>
      </p:sp>
      <p:pic>
        <p:nvPicPr>
          <p:cNvPr id="1028" name="Picture 4" descr="http://s3.amazonaws.com/robotc-wiki/wiki-images/thumb/3/3e/BoeBot_Wheel_Circumference.png/600px-BoeBot_Wheel_Circumfere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6032" y="858941"/>
            <a:ext cx="5715000" cy="1543051"/>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1308735" y="2401992"/>
            <a:ext cx="7209064" cy="176070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A2A2"/>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Franklin measured the circumference (perimeter of a circle) of his carriage wheel, and discovered that when his wheel turned a full circle he had gone forward about 4 metres, as it was 402cm around the wheel.</a:t>
            </a:r>
          </a:p>
          <a:p>
            <a:pPr algn="l"/>
            <a:r>
              <a:rPr lang="en-GB" dirty="0">
                <a:solidFill>
                  <a:schemeClr val="tx1">
                    <a:lumMod val="65000"/>
                    <a:lumOff val="35000"/>
                  </a:schemeClr>
                </a:solidFill>
              </a:rPr>
              <a:t>This means each revolution (full turn) is about 1/400</a:t>
            </a:r>
            <a:r>
              <a:rPr lang="en-GB" baseline="30000" dirty="0">
                <a:solidFill>
                  <a:schemeClr val="tx1">
                    <a:lumMod val="65000"/>
                    <a:lumOff val="35000"/>
                  </a:schemeClr>
                </a:solidFill>
              </a:rPr>
              <a:t>th</a:t>
            </a:r>
            <a:r>
              <a:rPr lang="en-GB" dirty="0">
                <a:solidFill>
                  <a:schemeClr val="tx1">
                    <a:lumMod val="65000"/>
                    <a:lumOff val="35000"/>
                  </a:schemeClr>
                </a:solidFill>
              </a:rPr>
              <a:t> of a mile.</a:t>
            </a:r>
            <a:endParaRPr lang="en-GB" dirty="0"/>
          </a:p>
          <a:p>
            <a:pPr algn="l"/>
            <a:r>
              <a:rPr lang="en-GB" dirty="0"/>
              <a:t>Franklin designed a series of cogs which registered 1 mile travelled after 400 revolutions of the carriage wheel.</a:t>
            </a:r>
          </a:p>
          <a:p>
            <a:pPr algn="l"/>
            <a:endParaRPr lang="en-GB" dirty="0"/>
          </a:p>
          <a:p>
            <a:endParaRPr lang="en-GB" dirty="0"/>
          </a:p>
          <a:p>
            <a:endParaRPr lang="en-GB" dirty="0"/>
          </a:p>
          <a:p>
            <a:endParaRPr lang="en-GB" dirty="0"/>
          </a:p>
        </p:txBody>
      </p:sp>
      <p:sp>
        <p:nvSpPr>
          <p:cNvPr id="14" name="Rectangle 13"/>
          <p:cNvSpPr/>
          <p:nvPr/>
        </p:nvSpPr>
        <p:spPr>
          <a:xfrm>
            <a:off x="2286000" y="2967335"/>
            <a:ext cx="4572000" cy="369332"/>
          </a:xfrm>
          <a:prstGeom prst="rect">
            <a:avLst/>
          </a:prstGeom>
        </p:spPr>
        <p:txBody>
          <a:bodyPr>
            <a:spAutoFit/>
          </a:bodyPr>
          <a:lstStyle/>
          <a:p>
            <a:endParaRPr lang="en-GB" dirty="0"/>
          </a:p>
        </p:txBody>
      </p:sp>
      <p:sp>
        <p:nvSpPr>
          <p:cNvPr id="18" name="Rectangle 17"/>
          <p:cNvSpPr/>
          <p:nvPr/>
        </p:nvSpPr>
        <p:spPr>
          <a:xfrm>
            <a:off x="950458" y="6174609"/>
            <a:ext cx="5598387" cy="738664"/>
          </a:xfrm>
          <a:prstGeom prst="rect">
            <a:avLst/>
          </a:prstGeom>
        </p:spPr>
        <p:txBody>
          <a:bodyPr wrap="square">
            <a:spAutoFit/>
          </a:bodyPr>
          <a:lstStyle/>
          <a:p>
            <a:r>
              <a:rPr lang="en-GB" sz="105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Image credits: http://www.robotc.net/wikiarchive/Tutorials/Arduino_Projects/Mobile_Robotics/BoeBot/Using_encoders_to_drive_some_distance</a:t>
            </a:r>
          </a:p>
          <a:p>
            <a:endParaRPr lang="en-GB" sz="105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08810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anim calcmode="lin" valueType="num">
                                      <p:cBhvr>
                                        <p:cTn id="12" dur="2000" fill="hold"/>
                                        <p:tgtEl>
                                          <p:spTgt spid="16"/>
                                        </p:tgtEl>
                                        <p:attrNameLst>
                                          <p:attrName>ppt_w</p:attrName>
                                        </p:attrNameLst>
                                      </p:cBhvr>
                                      <p:tavLst>
                                        <p:tav tm="0" fmla="#ppt_w*sin(2.5*pi*$)">
                                          <p:val>
                                            <p:fltVal val="0"/>
                                          </p:val>
                                        </p:tav>
                                        <p:tav tm="100000">
                                          <p:val>
                                            <p:fltVal val="1"/>
                                          </p:val>
                                        </p:tav>
                                      </p:tavLst>
                                    </p:anim>
                                    <p:anim calcmode="lin" valueType="num">
                                      <p:cBhvr>
                                        <p:cTn id="13"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n odometer, possibly designed by Franklin, about 17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155" y="649600"/>
            <a:ext cx="6985453" cy="41726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0894" y="5948827"/>
            <a:ext cx="1966664" cy="764814"/>
          </a:xfrm>
          <a:prstGeom prst="rect">
            <a:avLst/>
          </a:prstGeom>
        </p:spPr>
      </p:pic>
      <p:sp>
        <p:nvSpPr>
          <p:cNvPr id="13" name="TextBox 12"/>
          <p:cNvSpPr txBox="1"/>
          <p:nvPr/>
        </p:nvSpPr>
        <p:spPr>
          <a:xfrm>
            <a:off x="1210491" y="124745"/>
            <a:ext cx="7933509" cy="400110"/>
          </a:xfrm>
          <a:prstGeom prst="rect">
            <a:avLst/>
          </a:prstGeom>
          <a:noFill/>
        </p:spPr>
        <p:txBody>
          <a:bodyPr wrap="square" rtlCol="0">
            <a:spAutoFit/>
          </a:bodyPr>
          <a:lstStyle/>
          <a:p>
            <a:r>
              <a:rPr lang="en-GB" sz="2000" b="1" dirty="0">
                <a:solidFill>
                  <a:srgbClr val="00ACAE"/>
                </a:solidFill>
                <a:latin typeface="Verdana" panose="020B0604030504040204" pitchFamily="34" charset="0"/>
                <a:ea typeface="Verdana" panose="020B0604030504040204" pitchFamily="34" charset="0"/>
                <a:cs typeface="Verdana" panose="020B0604030504040204" pitchFamily="34" charset="0"/>
              </a:rPr>
              <a:t>What number do you think these dials are showing?</a:t>
            </a:r>
          </a:p>
        </p:txBody>
      </p:sp>
      <p:sp>
        <p:nvSpPr>
          <p:cNvPr id="14" name="Rectangle 13"/>
          <p:cNvSpPr/>
          <p:nvPr/>
        </p:nvSpPr>
        <p:spPr>
          <a:xfrm>
            <a:off x="2286000" y="2967335"/>
            <a:ext cx="4572000" cy="369332"/>
          </a:xfrm>
          <a:prstGeom prst="rect">
            <a:avLst/>
          </a:prstGeom>
        </p:spPr>
        <p:txBody>
          <a:bodyPr>
            <a:spAutoFit/>
          </a:bodyPr>
          <a:lstStyle/>
          <a:p>
            <a:endParaRPr lang="en-GB" dirty="0"/>
          </a:p>
        </p:txBody>
      </p:sp>
      <p:sp>
        <p:nvSpPr>
          <p:cNvPr id="2" name="TextBox 1"/>
          <p:cNvSpPr txBox="1"/>
          <p:nvPr/>
        </p:nvSpPr>
        <p:spPr>
          <a:xfrm>
            <a:off x="1312405" y="4872261"/>
            <a:ext cx="4339650" cy="400110"/>
          </a:xfrm>
          <a:prstGeom prst="rect">
            <a:avLst/>
          </a:prstGeom>
          <a:noFill/>
        </p:spPr>
        <p:txBody>
          <a:bodyPr wrap="none" rtlCol="0">
            <a:spAutoFit/>
          </a:bodyPr>
          <a:lstStyle/>
          <a:p>
            <a:r>
              <a:rPr lang="en-GB" sz="2000" dirty="0">
                <a:latin typeface="Verdana" panose="020B0604030504040204" pitchFamily="34" charset="0"/>
                <a:ea typeface="Verdana" panose="020B0604030504040204" pitchFamily="34" charset="0"/>
                <a:cs typeface="Verdana" panose="020B0604030504040204" pitchFamily="34" charset="0"/>
              </a:rPr>
              <a:t>TH: Between 8 and 9 thousand?</a:t>
            </a:r>
          </a:p>
        </p:txBody>
      </p:sp>
      <p:sp>
        <p:nvSpPr>
          <p:cNvPr id="3" name="TextBox 2"/>
          <p:cNvSpPr txBox="1"/>
          <p:nvPr/>
        </p:nvSpPr>
        <p:spPr>
          <a:xfrm>
            <a:off x="1309283" y="5226897"/>
            <a:ext cx="4059125" cy="400110"/>
          </a:xfrm>
          <a:prstGeom prst="rect">
            <a:avLst/>
          </a:prstGeom>
          <a:noFill/>
        </p:spPr>
        <p:txBody>
          <a:bodyPr wrap="none" rtlCol="0">
            <a:spAutoFit/>
          </a:bodyPr>
          <a:lstStyle/>
          <a:p>
            <a:r>
              <a:rPr lang="en-GB" sz="2000" dirty="0">
                <a:latin typeface="Verdana" panose="020B0604030504040204" pitchFamily="34" charset="0"/>
                <a:ea typeface="Verdana" panose="020B0604030504040204" pitchFamily="34" charset="0"/>
                <a:cs typeface="Verdana" panose="020B0604030504040204" pitchFamily="34" charset="0"/>
              </a:rPr>
              <a:t>H: Between 2 and 3 hundred?</a:t>
            </a:r>
          </a:p>
        </p:txBody>
      </p:sp>
      <p:sp>
        <p:nvSpPr>
          <p:cNvPr id="5" name="TextBox 4"/>
          <p:cNvSpPr txBox="1"/>
          <p:nvPr/>
        </p:nvSpPr>
        <p:spPr>
          <a:xfrm>
            <a:off x="1308735" y="5604926"/>
            <a:ext cx="3498396" cy="400110"/>
          </a:xfrm>
          <a:prstGeom prst="rect">
            <a:avLst/>
          </a:prstGeom>
          <a:noFill/>
        </p:spPr>
        <p:txBody>
          <a:bodyPr wrap="square" rtlCol="0">
            <a:spAutoFit/>
          </a:bodyPr>
          <a:lstStyle/>
          <a:p>
            <a:r>
              <a:rPr lang="en-GB" sz="2000" dirty="0">
                <a:latin typeface="Verdana" panose="020B0604030504040204" pitchFamily="34" charset="0"/>
                <a:ea typeface="Verdana" panose="020B0604030504040204" pitchFamily="34" charset="0"/>
                <a:cs typeface="Verdana" panose="020B0604030504040204" pitchFamily="34" charset="0"/>
              </a:rPr>
              <a:t>T: Between 30 and 40? </a:t>
            </a:r>
          </a:p>
        </p:txBody>
      </p:sp>
      <p:sp>
        <p:nvSpPr>
          <p:cNvPr id="8" name="TextBox 7"/>
          <p:cNvSpPr txBox="1"/>
          <p:nvPr/>
        </p:nvSpPr>
        <p:spPr>
          <a:xfrm>
            <a:off x="4337089" y="5610273"/>
            <a:ext cx="1494320" cy="677108"/>
          </a:xfrm>
          <a:prstGeom prst="rect">
            <a:avLst/>
          </a:prstGeom>
          <a:noFill/>
        </p:spPr>
        <p:txBody>
          <a:bodyPr wrap="none" rtlCol="0">
            <a:spAutoFit/>
          </a:bodyPr>
          <a:lstStyle/>
          <a:p>
            <a:pPr lvl="0"/>
            <a:r>
              <a:rPr lang="en-GB" sz="2000" dirty="0">
                <a:solidFill>
                  <a:prstClr val="black"/>
                </a:solidFill>
                <a:latin typeface="Verdana" panose="020B0604030504040204" pitchFamily="34" charset="0"/>
                <a:ea typeface="Verdana" panose="020B0604030504040204" pitchFamily="34" charset="0"/>
                <a:cs typeface="Verdana" panose="020B0604030504040204" pitchFamily="34" charset="0"/>
              </a:rPr>
              <a:t>About 38?</a:t>
            </a:r>
          </a:p>
          <a:p>
            <a:endParaRPr lang="en-GB" dirty="0"/>
          </a:p>
        </p:txBody>
      </p:sp>
      <p:sp>
        <p:nvSpPr>
          <p:cNvPr id="10" name="TextBox 9"/>
          <p:cNvSpPr txBox="1"/>
          <p:nvPr/>
        </p:nvSpPr>
        <p:spPr>
          <a:xfrm>
            <a:off x="792489" y="6266811"/>
            <a:ext cx="1628972" cy="400110"/>
          </a:xfrm>
          <a:prstGeom prst="rect">
            <a:avLst/>
          </a:prstGeom>
          <a:noFill/>
        </p:spPr>
        <p:txBody>
          <a:bodyPr wrap="none" rtlCol="0">
            <a:spAutoFit/>
          </a:bodyPr>
          <a:lstStyle/>
          <a:p>
            <a:r>
              <a:rPr lang="en-GB" sz="2000" dirty="0">
                <a:solidFill>
                  <a:prstClr val="black"/>
                </a:solidFill>
                <a:latin typeface="Verdana" panose="020B0604030504040204" pitchFamily="34" charset="0"/>
                <a:ea typeface="Verdana" panose="020B0604030504040204" pitchFamily="34" charset="0"/>
                <a:cs typeface="Verdana" panose="020B0604030504040204" pitchFamily="34" charset="0"/>
              </a:rPr>
              <a:t> 8238÷400</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2672475" y="6013581"/>
            <a:ext cx="3454792" cy="769441"/>
          </a:xfrm>
          <a:prstGeom prst="rect">
            <a:avLst/>
          </a:prstGeom>
          <a:noFill/>
        </p:spPr>
        <p:txBody>
          <a:bodyPr wrap="none" rtlCol="0">
            <a:spAutoFit/>
          </a:bodyPr>
          <a:lstStyle/>
          <a:p>
            <a:pPr lvl="0"/>
            <a:r>
              <a:rPr lang="en-GB" sz="2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4400" dirty="0">
                <a:solidFill>
                  <a:prstClr val="black"/>
                </a:solidFill>
                <a:latin typeface="Verdana" panose="020B0604030504040204" pitchFamily="34" charset="0"/>
                <a:ea typeface="Verdana" panose="020B0604030504040204" pitchFamily="34" charset="0"/>
                <a:cs typeface="Verdana" panose="020B0604030504040204" pitchFamily="34" charset="0"/>
              </a:rPr>
              <a:t>20.6 miles</a:t>
            </a:r>
          </a:p>
        </p:txBody>
      </p:sp>
      <p:grpSp>
        <p:nvGrpSpPr>
          <p:cNvPr id="16" name="Group 15"/>
          <p:cNvGrpSpPr/>
          <p:nvPr/>
        </p:nvGrpSpPr>
        <p:grpSpPr>
          <a:xfrm>
            <a:off x="5713059" y="4467039"/>
            <a:ext cx="3252521" cy="1323439"/>
            <a:chOff x="5713059" y="4467039"/>
            <a:chExt cx="3252521" cy="1323439"/>
          </a:xfrm>
        </p:grpSpPr>
        <p:sp>
          <p:nvSpPr>
            <p:cNvPr id="15" name="Rectangle 14"/>
            <p:cNvSpPr/>
            <p:nvPr/>
          </p:nvSpPr>
          <p:spPr>
            <a:xfrm>
              <a:off x="5798634" y="4542758"/>
              <a:ext cx="3166946" cy="124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713059" y="4467039"/>
              <a:ext cx="3214663" cy="1323439"/>
            </a:xfrm>
            <a:prstGeom prst="rect">
              <a:avLst/>
            </a:prstGeom>
          </p:spPr>
          <p:txBody>
            <a:bodyPr wrap="none">
              <a:sp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8,238</a:t>
              </a:r>
            </a:p>
            <a:p>
              <a:pPr algn="ctr"/>
              <a:r>
                <a:rPr lang="en-GB" sz="4000" dirty="0">
                  <a:latin typeface="Verdana" panose="020B0604030504040204" pitchFamily="34" charset="0"/>
                  <a:ea typeface="Verdana" panose="020B0604030504040204" pitchFamily="34" charset="0"/>
                  <a:cs typeface="Verdana" panose="020B0604030504040204" pitchFamily="34" charset="0"/>
                </a:rPr>
                <a:t> revolutions</a:t>
              </a:r>
            </a:p>
          </p:txBody>
        </p:sp>
      </p:grpSp>
    </p:spTree>
    <p:extLst>
      <p:ext uri="{BB962C8B-B14F-4D97-AF65-F5344CB8AC3E}">
        <p14:creationId xmlns:p14="http://schemas.microsoft.com/office/powerpoint/2010/main" val="2856134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13" name="TextBox 12"/>
          <p:cNvSpPr txBox="1"/>
          <p:nvPr/>
        </p:nvSpPr>
        <p:spPr>
          <a:xfrm>
            <a:off x="1210491" y="124745"/>
            <a:ext cx="7933509" cy="400110"/>
          </a:xfrm>
          <a:prstGeom prst="rect">
            <a:avLst/>
          </a:prstGeom>
          <a:noFill/>
        </p:spPr>
        <p:txBody>
          <a:bodyPr wrap="square" rtlCol="0">
            <a:spAutoFit/>
          </a:bodyPr>
          <a:lstStyle/>
          <a:p>
            <a:r>
              <a:rPr lang="en-GB" sz="2000" b="1" dirty="0">
                <a:solidFill>
                  <a:srgbClr val="00ACAE"/>
                </a:solidFill>
                <a:latin typeface="Verdana" panose="020B0604030504040204" pitchFamily="34" charset="0"/>
                <a:ea typeface="Verdana" panose="020B0604030504040204" pitchFamily="34" charset="0"/>
                <a:cs typeface="Verdana" panose="020B0604030504040204" pitchFamily="34" charset="0"/>
              </a:rPr>
              <a:t>Can you see the geared wheels?</a:t>
            </a:r>
          </a:p>
        </p:txBody>
      </p:sp>
      <p:sp>
        <p:nvSpPr>
          <p:cNvPr id="14" name="Rectangle 13"/>
          <p:cNvSpPr/>
          <p:nvPr/>
        </p:nvSpPr>
        <p:spPr>
          <a:xfrm>
            <a:off x="2286000" y="2967335"/>
            <a:ext cx="4572000" cy="369332"/>
          </a:xfrm>
          <a:prstGeom prst="rect">
            <a:avLst/>
          </a:prstGeom>
        </p:spPr>
        <p:txBody>
          <a:bodyPr>
            <a:spAutoFit/>
          </a:bodyPr>
          <a:lstStyle/>
          <a:p>
            <a:endParaRPr lang="en-GB" dirty="0"/>
          </a:p>
        </p:txBody>
      </p:sp>
      <p:pic>
        <p:nvPicPr>
          <p:cNvPr id="2050" name="Picture 2" descr="http://www.benfranklin300.org/db/admin/_object_images/obj_170_264_lr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1861" y="789078"/>
            <a:ext cx="4041956" cy="37320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54367" y="6504345"/>
            <a:ext cx="6371122" cy="415498"/>
          </a:xfrm>
          <a:prstGeom prst="rect">
            <a:avLst/>
          </a:prstGeom>
        </p:spPr>
        <p:txBody>
          <a:bodyPr wrap="square">
            <a:spAutoFit/>
          </a:bodyPr>
          <a:lstStyle/>
          <a:p>
            <a:r>
              <a:rPr lang="en-GB" sz="105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Image credits: Peter </a:t>
            </a:r>
            <a:r>
              <a:rPr lang="en-GB" sz="1050" i="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Harholdt</a:t>
            </a:r>
            <a:r>
              <a:rPr lang="en-GB" sz="105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2004</a:t>
            </a:r>
          </a:p>
          <a:p>
            <a:endParaRPr lang="en-GB" sz="105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1308735" y="5562510"/>
            <a:ext cx="5160418" cy="646331"/>
          </a:xfrm>
          <a:prstGeom prst="rect">
            <a:avLst/>
          </a:prstGeom>
        </p:spPr>
        <p:txBody>
          <a:bodyPr wrap="square">
            <a:spAutoFit/>
          </a:bodyPr>
          <a:lstStyle/>
          <a:p>
            <a:r>
              <a:rPr lang="en-GB" dirty="0">
                <a:hlinkClick r:id="rId6"/>
              </a:rPr>
              <a:t>https://www.youtube.com/watch?v=UOhFri6FPrs</a:t>
            </a:r>
            <a:endParaRPr lang="en-GB" dirty="0"/>
          </a:p>
          <a:p>
            <a:endParaRPr lang="en-GB" dirty="0"/>
          </a:p>
        </p:txBody>
      </p:sp>
      <p:sp>
        <p:nvSpPr>
          <p:cNvPr id="19" name="TextBox 18"/>
          <p:cNvSpPr txBox="1"/>
          <p:nvPr/>
        </p:nvSpPr>
        <p:spPr>
          <a:xfrm>
            <a:off x="1308735" y="4584848"/>
            <a:ext cx="7933509" cy="400110"/>
          </a:xfrm>
          <a:prstGeom prst="rect">
            <a:avLst/>
          </a:prstGeom>
          <a:noFill/>
        </p:spPr>
        <p:txBody>
          <a:bodyPr wrap="square" rtlCol="0">
            <a:spAutoFit/>
          </a:bodyPr>
          <a:lstStyle/>
          <a:p>
            <a:r>
              <a:rPr lang="en-GB" sz="2000" b="1" dirty="0">
                <a:solidFill>
                  <a:srgbClr val="00ACAE"/>
                </a:solidFill>
                <a:latin typeface="Verdana" panose="020B0604030504040204" pitchFamily="34" charset="0"/>
                <a:ea typeface="Verdana" panose="020B0604030504040204" pitchFamily="34" charset="0"/>
                <a:cs typeface="Verdana" panose="020B0604030504040204" pitchFamily="34" charset="0"/>
              </a:rPr>
              <a:t>How do gears work?</a:t>
            </a:r>
          </a:p>
        </p:txBody>
      </p:sp>
      <p:sp>
        <p:nvSpPr>
          <p:cNvPr id="10" name="TextBox 9">
            <a:extLst>
              <a:ext uri="{FF2B5EF4-FFF2-40B4-BE49-F238E27FC236}">
                <a16:creationId xmlns:a16="http://schemas.microsoft.com/office/drawing/2014/main" id="{AC082029-8244-4259-81B1-718CB64CEA26}"/>
              </a:ext>
            </a:extLst>
          </p:cNvPr>
          <p:cNvSpPr txBox="1"/>
          <p:nvPr/>
        </p:nvSpPr>
        <p:spPr>
          <a:xfrm>
            <a:off x="1308735" y="5104819"/>
            <a:ext cx="7933509" cy="400110"/>
          </a:xfrm>
          <a:prstGeom prst="rect">
            <a:avLst/>
          </a:prstGeom>
          <a:noFill/>
        </p:spPr>
        <p:txBody>
          <a:bodyPr wrap="square" rtlCol="0">
            <a:spAutoFit/>
          </a:bodyPr>
          <a:lstStyle/>
          <a:p>
            <a:r>
              <a:rPr lang="en-GB" sz="2000" dirty="0">
                <a:latin typeface="Verdana" panose="020B0604030504040204" pitchFamily="34" charset="0"/>
                <a:ea typeface="Verdana" panose="020B0604030504040204" pitchFamily="34" charset="0"/>
                <a:cs typeface="Verdana" panose="020B0604030504040204" pitchFamily="34" charset="0"/>
              </a:rPr>
              <a:t>Follow the link to find out more:</a:t>
            </a:r>
          </a:p>
        </p:txBody>
      </p:sp>
    </p:spTree>
    <p:extLst>
      <p:ext uri="{BB962C8B-B14F-4D97-AF65-F5344CB8AC3E}">
        <p14:creationId xmlns:p14="http://schemas.microsoft.com/office/powerpoint/2010/main" val="3594705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5" name="TextBox 8"/>
          <p:cNvSpPr txBox="1"/>
          <p:nvPr/>
        </p:nvSpPr>
        <p:spPr>
          <a:xfrm>
            <a:off x="3629187" y="5054969"/>
            <a:ext cx="3677153" cy="100261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3000">
                <a:solidFill>
                  <a:srgbClr val="00ACAE"/>
                </a:solidFill>
                <a:latin typeface="Meta"/>
                <a:ea typeface="Meta"/>
                <a:cs typeface="Meta"/>
                <a:sym typeface="Meta"/>
              </a:defRPr>
            </a:lvl1pPr>
          </a:lstStyle>
          <a:p>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520056" y="4399782"/>
            <a:ext cx="5125121" cy="830997"/>
          </a:xfrm>
          <a:prstGeom prst="rect">
            <a:avLst/>
          </a:prstGeom>
          <a:noFill/>
        </p:spPr>
        <p:txBody>
          <a:bodyPr wrap="none" rtlCol="0">
            <a:spAutoFit/>
          </a:bodyPr>
          <a:lstStyle/>
          <a:p>
            <a:endParaRPr lang="en-GB" sz="2400" dirty="0">
              <a:latin typeface="Verdana" panose="020B0604030504040204" pitchFamily="34" charset="0"/>
              <a:ea typeface="Verdana" panose="020B0604030504040204" pitchFamily="34" charset="0"/>
              <a:cs typeface="Verdana" panose="020B0604030504040204" pitchFamily="34" charset="0"/>
            </a:endParaRPr>
          </a:p>
          <a:p>
            <a:r>
              <a:rPr lang="en-GB" sz="2400" dirty="0">
                <a:latin typeface="Verdana" panose="020B0604030504040204" pitchFamily="34" charset="0"/>
                <a:ea typeface="Verdana" panose="020B0604030504040204" pitchFamily="34" charset="0"/>
                <a:cs typeface="Verdana" panose="020B0604030504040204" pitchFamily="34" charset="0"/>
              </a:rPr>
              <a:t>A modern odometer from a car!</a:t>
            </a:r>
          </a:p>
        </p:txBody>
      </p:sp>
      <p:sp>
        <p:nvSpPr>
          <p:cNvPr id="7" name="Rectangle 6"/>
          <p:cNvSpPr/>
          <p:nvPr/>
        </p:nvSpPr>
        <p:spPr>
          <a:xfrm>
            <a:off x="654367" y="6504345"/>
            <a:ext cx="6371122" cy="261610"/>
          </a:xfrm>
          <a:prstGeom prst="rect">
            <a:avLst/>
          </a:prstGeom>
        </p:spPr>
        <p:txBody>
          <a:bodyPr wrap="square">
            <a:spAutoFit/>
          </a:bodyPr>
          <a:lstStyle/>
          <a:p>
            <a:r>
              <a:rPr lang="en-GB" sz="105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Image credits: Skippy 13 via Wikimedia commons</a:t>
            </a:r>
          </a:p>
        </p:txBody>
      </p:sp>
      <p:pic>
        <p:nvPicPr>
          <p:cNvPr id="4100" name="Picture 4" descr="File:Odomete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0056" y="760748"/>
            <a:ext cx="4277088" cy="31062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538F318-1CE0-4C7D-99DE-C9D899F44E4E}"/>
              </a:ext>
            </a:extLst>
          </p:cNvPr>
          <p:cNvSpPr/>
          <p:nvPr/>
        </p:nvSpPr>
        <p:spPr>
          <a:xfrm>
            <a:off x="1443973" y="4132279"/>
            <a:ext cx="2185214" cy="461665"/>
          </a:xfrm>
          <a:prstGeom prst="rect">
            <a:avLst/>
          </a:prstGeom>
        </p:spPr>
        <p:txBody>
          <a:bodyPr wrap="none">
            <a:spAutoFit/>
          </a:bodyPr>
          <a:lstStyle/>
          <a:p>
            <a:r>
              <a:rPr lang="en-GB" sz="2400" dirty="0">
                <a:solidFill>
                  <a:srgbClr val="00A2A2"/>
                </a:solidFill>
                <a:latin typeface="Verdana" panose="020B0604030504040204" pitchFamily="34" charset="0"/>
                <a:ea typeface="Verdana" panose="020B0604030504040204" pitchFamily="34" charset="0"/>
                <a:cs typeface="Verdana" panose="020B0604030504040204" pitchFamily="34" charset="0"/>
              </a:rPr>
              <a:t>What is this?</a:t>
            </a:r>
          </a:p>
        </p:txBody>
      </p:sp>
    </p:spTree>
    <p:extLst>
      <p:ext uri="{BB962C8B-B14F-4D97-AF65-F5344CB8AC3E}">
        <p14:creationId xmlns:p14="http://schemas.microsoft.com/office/powerpoint/2010/main" val="3354977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13" name="TextBox 12"/>
          <p:cNvSpPr txBox="1"/>
          <p:nvPr/>
        </p:nvSpPr>
        <p:spPr>
          <a:xfrm>
            <a:off x="1210491" y="124745"/>
            <a:ext cx="7933509" cy="400110"/>
          </a:xfrm>
          <a:prstGeom prst="rect">
            <a:avLst/>
          </a:prstGeom>
          <a:noFill/>
        </p:spPr>
        <p:txBody>
          <a:bodyPr wrap="square" rtlCol="0">
            <a:spAutoFit/>
          </a:bodyPr>
          <a:lstStyle/>
          <a:p>
            <a:r>
              <a:rPr lang="en-GB" sz="2000" b="1" dirty="0">
                <a:solidFill>
                  <a:srgbClr val="00ACAE"/>
                </a:solidFill>
                <a:latin typeface="Verdana" panose="020B0604030504040204" pitchFamily="34" charset="0"/>
                <a:ea typeface="Verdana" panose="020B0604030504040204" pitchFamily="34" charset="0"/>
                <a:cs typeface="Verdana" panose="020B0604030504040204" pitchFamily="34" charset="0"/>
              </a:rPr>
              <a:t>Make your own “odometer”</a:t>
            </a:r>
          </a:p>
        </p:txBody>
      </p:sp>
      <p:sp>
        <p:nvSpPr>
          <p:cNvPr id="14" name="Rectangle 13"/>
          <p:cNvSpPr/>
          <p:nvPr/>
        </p:nvSpPr>
        <p:spPr>
          <a:xfrm>
            <a:off x="2286000" y="2967335"/>
            <a:ext cx="4572000" cy="369332"/>
          </a:xfrm>
          <a:prstGeom prst="rect">
            <a:avLst/>
          </a:prstGeom>
        </p:spPr>
        <p:txBody>
          <a:bodyPr>
            <a:spAutoFit/>
          </a:bodyPr>
          <a:lstStyle/>
          <a:p>
            <a:endParaRPr lang="en-GB" dirty="0"/>
          </a:p>
        </p:txBody>
      </p:sp>
      <p:sp>
        <p:nvSpPr>
          <p:cNvPr id="20" name="TextBox 8"/>
          <p:cNvSpPr txBox="1"/>
          <p:nvPr/>
        </p:nvSpPr>
        <p:spPr>
          <a:xfrm>
            <a:off x="1308735" y="174029"/>
            <a:ext cx="7513048" cy="501675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3000">
                <a:solidFill>
                  <a:srgbClr val="00ACAE"/>
                </a:solidFill>
                <a:latin typeface="Meta"/>
                <a:ea typeface="Meta"/>
                <a:cs typeface="Meta"/>
                <a:sym typeface="Meta"/>
              </a:defRPr>
            </a:lvl1pPr>
          </a:lstStyle>
          <a:p>
            <a:endParaRPr lang="en-GB" sz="2000" dirty="0">
              <a:latin typeface="Verdana" panose="020B0604030504040204" pitchFamily="34" charset="0"/>
              <a:ea typeface="Verdana" panose="020B0604030504040204" pitchFamily="34" charset="0"/>
              <a:cs typeface="Verdana" panose="020B0604030504040204" pitchFamily="34" charset="0"/>
            </a:endParaRPr>
          </a:p>
          <a:p>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You will need: a small disc of cardboard, a straw, a tape measure and a pencil</a:t>
            </a:r>
          </a:p>
          <a:p>
            <a:endParaRPr lang="en-GB" sz="12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400" dirty="0">
                <a:solidFill>
                  <a:srgbClr val="00A2A2"/>
                </a:solidFill>
                <a:latin typeface="Verdana" panose="020B0604030504040204" pitchFamily="34" charset="0"/>
                <a:ea typeface="Verdana" panose="020B0604030504040204" pitchFamily="34" charset="0"/>
                <a:cs typeface="Verdana" panose="020B0604030504040204" pitchFamily="34" charset="0"/>
              </a:rPr>
              <a:t>Measure (in cm) the circumference of your cardboard disc using the tape measure.(Roll your disc along the tape, marking off the cm as the disc hits the markers.</a:t>
            </a:r>
          </a:p>
          <a:p>
            <a:pPr marL="285750" indent="-285750">
              <a:buFont typeface="Arial" panose="020B0604020202020204" pitchFamily="34" charset="0"/>
              <a:buChar char="•"/>
            </a:pPr>
            <a:r>
              <a:rPr lang="en-GB" sz="2400" dirty="0">
                <a:solidFill>
                  <a:srgbClr val="00A2A2"/>
                </a:solidFill>
                <a:latin typeface="Verdana" panose="020B0604030504040204" pitchFamily="34" charset="0"/>
                <a:ea typeface="Verdana" panose="020B0604030504040204" pitchFamily="34" charset="0"/>
                <a:cs typeface="Verdana" panose="020B0604030504040204" pitchFamily="34" charset="0"/>
              </a:rPr>
              <a:t>Put an arrow at “0”</a:t>
            </a:r>
          </a:p>
          <a:p>
            <a:pPr marL="285750" indent="-285750">
              <a:buFont typeface="Arial" panose="020B0604020202020204" pitchFamily="34" charset="0"/>
              <a:buChar char="•"/>
            </a:pPr>
            <a:r>
              <a:rPr lang="en-GB" sz="2400" dirty="0">
                <a:solidFill>
                  <a:srgbClr val="00A2A2"/>
                </a:solidFill>
                <a:latin typeface="Verdana" panose="020B0604030504040204" pitchFamily="34" charset="0"/>
                <a:ea typeface="Verdana" panose="020B0604030504040204" pitchFamily="34" charset="0"/>
                <a:cs typeface="Verdana" panose="020B0604030504040204" pitchFamily="34" charset="0"/>
              </a:rPr>
              <a:t>Mark off cm around the circumference using your pencil, and number (from 0), clockwise.</a:t>
            </a:r>
          </a:p>
          <a:p>
            <a:pPr marL="285750" indent="-285750">
              <a:buFont typeface="Arial" panose="020B0604020202020204" pitchFamily="34" charset="0"/>
              <a:buChar char="•"/>
            </a:pPr>
            <a:endParaRPr lang="en-GB" sz="2400" dirty="0">
              <a:solidFill>
                <a:srgbClr val="00A2A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sz="1200" dirty="0">
              <a:solidFill>
                <a:srgbClr val="00A2A2"/>
              </a:solidFill>
              <a:latin typeface="Verdana" panose="020B0604030504040204" pitchFamily="34" charset="0"/>
              <a:ea typeface="Verdana" panose="020B0604030504040204" pitchFamily="34" charset="0"/>
              <a:cs typeface="Verdana" panose="020B0604030504040204" pitchFamily="34" charset="0"/>
            </a:endParaRPr>
          </a:p>
          <a:p>
            <a:endParaRPr lang="en-GB" sz="2400" dirty="0">
              <a:solidFill>
                <a:srgbClr val="00A2A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sz="1200" dirty="0">
              <a:solidFill>
                <a:srgbClr val="00A2A2"/>
              </a:solidFill>
              <a:latin typeface="Verdana" panose="020B0604030504040204" pitchFamily="34" charset="0"/>
              <a:ea typeface="Verdana" panose="020B0604030504040204" pitchFamily="34" charset="0"/>
              <a:cs typeface="Verdana" panose="020B0604030504040204" pitchFamily="34"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t="9524" r="18780" b="24880"/>
          <a:stretch/>
        </p:blipFill>
        <p:spPr>
          <a:xfrm>
            <a:off x="1628503" y="4188823"/>
            <a:ext cx="4406537" cy="2669177"/>
          </a:xfrm>
          <a:prstGeom prst="rect">
            <a:avLst/>
          </a:prstGeom>
        </p:spPr>
      </p:pic>
    </p:spTree>
    <p:extLst>
      <p:ext uri="{BB962C8B-B14F-4D97-AF65-F5344CB8AC3E}">
        <p14:creationId xmlns:p14="http://schemas.microsoft.com/office/powerpoint/2010/main" val="1835232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13" name="TextBox 12"/>
          <p:cNvSpPr txBox="1"/>
          <p:nvPr/>
        </p:nvSpPr>
        <p:spPr>
          <a:xfrm>
            <a:off x="1210491" y="174029"/>
            <a:ext cx="7933509" cy="400110"/>
          </a:xfrm>
          <a:prstGeom prst="rect">
            <a:avLst/>
          </a:prstGeom>
          <a:noFill/>
        </p:spPr>
        <p:txBody>
          <a:bodyPr wrap="square" rtlCol="0">
            <a:spAutoFit/>
          </a:bodyPr>
          <a:lstStyle/>
          <a:p>
            <a:r>
              <a:rPr lang="en-GB" sz="2000" b="1" dirty="0">
                <a:solidFill>
                  <a:srgbClr val="00ACAE"/>
                </a:solidFill>
                <a:latin typeface="Verdana" panose="020B0604030504040204" pitchFamily="34" charset="0"/>
                <a:ea typeface="Verdana" panose="020B0604030504040204" pitchFamily="34" charset="0"/>
                <a:cs typeface="Verdana" panose="020B0604030504040204" pitchFamily="34" charset="0"/>
              </a:rPr>
              <a:t>Make your own “odometer”</a:t>
            </a:r>
          </a:p>
        </p:txBody>
      </p:sp>
      <p:sp>
        <p:nvSpPr>
          <p:cNvPr id="14" name="Rectangle 13"/>
          <p:cNvSpPr/>
          <p:nvPr/>
        </p:nvSpPr>
        <p:spPr>
          <a:xfrm>
            <a:off x="2286000" y="2967335"/>
            <a:ext cx="4572000" cy="369332"/>
          </a:xfrm>
          <a:prstGeom prst="rect">
            <a:avLst/>
          </a:prstGeom>
        </p:spPr>
        <p:txBody>
          <a:bodyPr>
            <a:spAutoFit/>
          </a:bodyPr>
          <a:lstStyle/>
          <a:p>
            <a:endParaRPr lang="en-GB" dirty="0"/>
          </a:p>
        </p:txBody>
      </p:sp>
      <p:sp>
        <p:nvSpPr>
          <p:cNvPr id="20" name="TextBox 8"/>
          <p:cNvSpPr txBox="1"/>
          <p:nvPr/>
        </p:nvSpPr>
        <p:spPr>
          <a:xfrm>
            <a:off x="1308735" y="174029"/>
            <a:ext cx="7913642" cy="150810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3000">
                <a:solidFill>
                  <a:srgbClr val="00ACAE"/>
                </a:solidFill>
                <a:latin typeface="Meta"/>
                <a:ea typeface="Meta"/>
                <a:cs typeface="Meta"/>
                <a:sym typeface="Meta"/>
              </a:defRPr>
            </a:lvl1pPr>
          </a:lstStyle>
          <a:p>
            <a:endParaRPr lang="en-GB" sz="2000" dirty="0">
              <a:latin typeface="Verdana" panose="020B0604030504040204" pitchFamily="34" charset="0"/>
              <a:ea typeface="Verdana" panose="020B0604030504040204" pitchFamily="34" charset="0"/>
              <a:cs typeface="Verdana" panose="020B0604030504040204" pitchFamily="34" charset="0"/>
            </a:endParaRPr>
          </a:p>
          <a:p>
            <a:endParaRPr lang="en-GB" sz="1200" dirty="0">
              <a:latin typeface="Verdana" panose="020B0604030504040204" pitchFamily="34" charset="0"/>
              <a:ea typeface="Verdana" panose="020B0604030504040204" pitchFamily="34" charset="0"/>
              <a:cs typeface="Verdana" panose="020B0604030504040204" pitchFamily="34" charset="0"/>
            </a:endParaRPr>
          </a:p>
          <a:p>
            <a:r>
              <a:rPr lang="en-GB" sz="2400" dirty="0">
                <a:solidFill>
                  <a:srgbClr val="00A2A2"/>
                </a:solidFill>
                <a:latin typeface="Verdana" panose="020B0604030504040204" pitchFamily="34" charset="0"/>
                <a:ea typeface="Verdana" panose="020B0604030504040204" pitchFamily="34" charset="0"/>
                <a:cs typeface="Verdana" panose="020B0604030504040204" pitchFamily="34" charset="0"/>
              </a:rPr>
              <a:t>Thread the straw through the disc and bend the straw back. </a:t>
            </a:r>
            <a:endParaRPr lang="en-GB" sz="1200" dirty="0">
              <a:solidFill>
                <a:srgbClr val="00A2A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sz="1200" dirty="0">
              <a:solidFill>
                <a:srgbClr val="00A2A2"/>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1333" t="10032" b="25460"/>
          <a:stretch/>
        </p:blipFill>
        <p:spPr>
          <a:xfrm>
            <a:off x="2129246" y="2259717"/>
            <a:ext cx="4728754" cy="2580244"/>
          </a:xfrm>
          <a:prstGeom prst="rect">
            <a:avLst/>
          </a:prstGeom>
        </p:spPr>
      </p:pic>
    </p:spTree>
    <p:extLst>
      <p:ext uri="{BB962C8B-B14F-4D97-AF65-F5344CB8AC3E}">
        <p14:creationId xmlns:p14="http://schemas.microsoft.com/office/powerpoint/2010/main" val="967954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13" name="TextBox 12"/>
          <p:cNvSpPr txBox="1"/>
          <p:nvPr/>
        </p:nvSpPr>
        <p:spPr>
          <a:xfrm>
            <a:off x="1210491" y="145230"/>
            <a:ext cx="7933509" cy="400110"/>
          </a:xfrm>
          <a:prstGeom prst="rect">
            <a:avLst/>
          </a:prstGeom>
          <a:noFill/>
        </p:spPr>
        <p:txBody>
          <a:bodyPr wrap="square" rtlCol="0">
            <a:spAutoFit/>
          </a:bodyPr>
          <a:lstStyle/>
          <a:p>
            <a:r>
              <a:rPr lang="en-GB" sz="2000" b="1" dirty="0">
                <a:solidFill>
                  <a:srgbClr val="00ACAE"/>
                </a:solidFill>
                <a:latin typeface="Verdana" panose="020B0604030504040204" pitchFamily="34" charset="0"/>
                <a:ea typeface="Verdana" panose="020B0604030504040204" pitchFamily="34" charset="0"/>
                <a:cs typeface="Verdana" panose="020B0604030504040204" pitchFamily="34" charset="0"/>
              </a:rPr>
              <a:t>Make your own “odometer”</a:t>
            </a:r>
          </a:p>
        </p:txBody>
      </p:sp>
      <p:sp>
        <p:nvSpPr>
          <p:cNvPr id="14" name="Rectangle 13"/>
          <p:cNvSpPr/>
          <p:nvPr/>
        </p:nvSpPr>
        <p:spPr>
          <a:xfrm>
            <a:off x="2286000" y="2967335"/>
            <a:ext cx="4572000" cy="369332"/>
          </a:xfrm>
          <a:prstGeom prst="rect">
            <a:avLst/>
          </a:prstGeom>
        </p:spPr>
        <p:txBody>
          <a:bodyPr>
            <a:spAutoFit/>
          </a:bodyPr>
          <a:lstStyle/>
          <a:p>
            <a:endParaRPr lang="en-GB" dirty="0"/>
          </a:p>
        </p:txBody>
      </p:sp>
      <p:sp>
        <p:nvSpPr>
          <p:cNvPr id="20" name="TextBox 8"/>
          <p:cNvSpPr txBox="1"/>
          <p:nvPr/>
        </p:nvSpPr>
        <p:spPr>
          <a:xfrm>
            <a:off x="1308735" y="246036"/>
            <a:ext cx="7513048" cy="298543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3000">
                <a:solidFill>
                  <a:srgbClr val="00ACAE"/>
                </a:solidFill>
                <a:latin typeface="Meta"/>
                <a:ea typeface="Meta"/>
                <a:cs typeface="Meta"/>
                <a:sym typeface="Meta"/>
              </a:defRPr>
            </a:lvl1pPr>
          </a:lstStyle>
          <a:p>
            <a:endParaRPr lang="en-GB" sz="2000" dirty="0">
              <a:latin typeface="Verdana" panose="020B0604030504040204" pitchFamily="34" charset="0"/>
              <a:ea typeface="Verdana" panose="020B0604030504040204" pitchFamily="34" charset="0"/>
              <a:cs typeface="Verdana" panose="020B0604030504040204" pitchFamily="34" charset="0"/>
            </a:endParaRPr>
          </a:p>
          <a:p>
            <a:r>
              <a:rPr lang="en-GB" sz="2400" dirty="0">
                <a:solidFill>
                  <a:srgbClr val="00A2A2"/>
                </a:solidFill>
                <a:latin typeface="Verdana" panose="020B0604030504040204" pitchFamily="34" charset="0"/>
                <a:ea typeface="Verdana" panose="020B0604030504040204" pitchFamily="34" charset="0"/>
                <a:cs typeface="Verdana" panose="020B0604030504040204" pitchFamily="34" charset="0"/>
              </a:rPr>
              <a:t>Secure the bent back straw with tape, making a handle (Keep the tape away from the disc). Make sure the wheel can rotate smoothly. You may need to leave a gap between the two bits of the straw when you stick the tape down.</a:t>
            </a:r>
          </a:p>
          <a:p>
            <a:endParaRPr lang="en-GB" sz="2400" dirty="0">
              <a:solidFill>
                <a:srgbClr val="00A2A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sz="1200" dirty="0">
              <a:solidFill>
                <a:srgbClr val="00A2A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sz="1200" dirty="0">
              <a:solidFill>
                <a:srgbClr val="00A2A2"/>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22349" b="27620"/>
          <a:stretch/>
        </p:blipFill>
        <p:spPr>
          <a:xfrm>
            <a:off x="2617470" y="3152001"/>
            <a:ext cx="4613093" cy="1731008"/>
          </a:xfrm>
          <a:prstGeom prst="rect">
            <a:avLst/>
          </a:prstGeom>
        </p:spPr>
      </p:pic>
    </p:spTree>
    <p:extLst>
      <p:ext uri="{BB962C8B-B14F-4D97-AF65-F5344CB8AC3E}">
        <p14:creationId xmlns:p14="http://schemas.microsoft.com/office/powerpoint/2010/main" val="1576690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13" name="TextBox 12"/>
          <p:cNvSpPr txBox="1"/>
          <p:nvPr/>
        </p:nvSpPr>
        <p:spPr>
          <a:xfrm>
            <a:off x="1210492" y="124745"/>
            <a:ext cx="3929544" cy="830997"/>
          </a:xfrm>
          <a:prstGeom prst="rect">
            <a:avLst/>
          </a:prstGeom>
          <a:noFill/>
        </p:spPr>
        <p:txBody>
          <a:bodyPr wrap="square" rtlCol="0">
            <a:spAutoFit/>
          </a:bodyPr>
          <a:lstStyle/>
          <a:p>
            <a:r>
              <a:rPr lang="en-GB" sz="2400" b="1" dirty="0">
                <a:solidFill>
                  <a:srgbClr val="00ACAE"/>
                </a:solidFill>
                <a:latin typeface="Verdana" panose="020B0604030504040204" pitchFamily="34" charset="0"/>
                <a:ea typeface="Verdana" panose="020B0604030504040204" pitchFamily="34" charset="0"/>
                <a:cs typeface="Verdana" panose="020B0604030504040204" pitchFamily="34" charset="0"/>
              </a:rPr>
              <a:t>Use your own “odometer” on a map</a:t>
            </a:r>
          </a:p>
        </p:txBody>
      </p:sp>
      <p:sp>
        <p:nvSpPr>
          <p:cNvPr id="14" name="Rectangle 13"/>
          <p:cNvSpPr/>
          <p:nvPr/>
        </p:nvSpPr>
        <p:spPr>
          <a:xfrm>
            <a:off x="2286000" y="2967335"/>
            <a:ext cx="4572000" cy="369332"/>
          </a:xfrm>
          <a:prstGeom prst="rect">
            <a:avLst/>
          </a:prstGeom>
        </p:spPr>
        <p:txBody>
          <a:bodyPr>
            <a:spAutoFit/>
          </a:bodyPr>
          <a:lstStyle/>
          <a:p>
            <a:endParaRPr lang="en-GB" dirty="0"/>
          </a:p>
        </p:txBody>
      </p:sp>
      <p:sp>
        <p:nvSpPr>
          <p:cNvPr id="20" name="TextBox 8"/>
          <p:cNvSpPr txBox="1"/>
          <p:nvPr/>
        </p:nvSpPr>
        <p:spPr>
          <a:xfrm>
            <a:off x="1456466" y="2024274"/>
            <a:ext cx="6984195" cy="470898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3000">
                <a:solidFill>
                  <a:srgbClr val="00ACAE"/>
                </a:solidFill>
                <a:latin typeface="Meta"/>
                <a:ea typeface="Meta"/>
                <a:cs typeface="Meta"/>
                <a:sym typeface="Meta"/>
              </a:defRPr>
            </a:lvl1pPr>
          </a:lstStyle>
          <a:p>
            <a:endParaRPr lang="en-GB" sz="2400" dirty="0">
              <a:solidFill>
                <a:srgbClr val="00A2A2"/>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sz="2400" dirty="0">
                <a:solidFill>
                  <a:srgbClr val="00A2A2"/>
                </a:solidFill>
                <a:latin typeface="Verdana" panose="020B0604030504040204" pitchFamily="34" charset="0"/>
                <a:ea typeface="Verdana" panose="020B0604030504040204" pitchFamily="34" charset="0"/>
                <a:cs typeface="Verdana" panose="020B0604030504040204" pitchFamily="34" charset="0"/>
              </a:rPr>
              <a:t>Make sure your wheel rotates freely</a:t>
            </a:r>
            <a:endPar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GB" sz="2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400" dirty="0">
                <a:solidFill>
                  <a:srgbClr val="00A2A2"/>
                </a:solidFill>
                <a:latin typeface="Verdana" panose="020B0604030504040204" pitchFamily="34" charset="0"/>
                <a:ea typeface="Verdana" panose="020B0604030504040204" pitchFamily="34" charset="0"/>
                <a:cs typeface="Verdana" panose="020B0604030504040204" pitchFamily="34" charset="0"/>
              </a:rPr>
              <a:t>Set your mini odometer with zero at the bottom and place it on the end of a road. Wheel the odometer to the end of the road and measure how far it is in centimetres.</a:t>
            </a:r>
          </a:p>
          <a:p>
            <a:endParaRPr lang="en-GB" sz="2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400" dirty="0">
                <a:solidFill>
                  <a:srgbClr val="00A2A2"/>
                </a:solidFill>
                <a:latin typeface="Verdana" panose="020B0604030504040204" pitchFamily="34" charset="0"/>
                <a:ea typeface="Verdana" panose="020B0604030504040204" pitchFamily="34" charset="0"/>
                <a:cs typeface="Verdana" panose="020B0604030504040204" pitchFamily="34" charset="0"/>
              </a:rPr>
              <a:t>Use the map’s scale to convert this to meters or kilometres</a:t>
            </a:r>
          </a:p>
          <a:p>
            <a:pPr marL="285750" indent="-285750">
              <a:buFont typeface="Arial" panose="020B0604020202020204" pitchFamily="34" charset="0"/>
              <a:buChar char="•"/>
            </a:pPr>
            <a:endParaRPr lang="en-GB" sz="2400" dirty="0">
              <a:solidFill>
                <a:srgbClr val="00A2A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sz="1200" dirty="0">
              <a:solidFill>
                <a:srgbClr val="00A2A2"/>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5"/>
          <a:stretch>
            <a:fillRect/>
          </a:stretch>
        </p:blipFill>
        <p:spPr>
          <a:xfrm>
            <a:off x="5287767" y="356046"/>
            <a:ext cx="3451284" cy="1930140"/>
          </a:xfrm>
          <a:prstGeom prst="rect">
            <a:avLst/>
          </a:prstGeom>
        </p:spPr>
      </p:pic>
    </p:spTree>
    <p:extLst>
      <p:ext uri="{BB962C8B-B14F-4D97-AF65-F5344CB8AC3E}">
        <p14:creationId xmlns:p14="http://schemas.microsoft.com/office/powerpoint/2010/main" val="597740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11" name="TextBox 10"/>
          <p:cNvSpPr txBox="1"/>
          <p:nvPr/>
        </p:nvSpPr>
        <p:spPr>
          <a:xfrm>
            <a:off x="1231187" y="291198"/>
            <a:ext cx="7846911" cy="461665"/>
          </a:xfrm>
          <a:prstGeom prst="rect">
            <a:avLst/>
          </a:prstGeom>
          <a:noFill/>
        </p:spPr>
        <p:txBody>
          <a:bodyPr wrap="square" rtlCol="0">
            <a:spAutoFit/>
          </a:bodyPr>
          <a:lstStyle/>
          <a:p>
            <a:pPr algn="ctr"/>
            <a:r>
              <a:rPr lang="en-GB" sz="2400" dirty="0">
                <a:solidFill>
                  <a:srgbClr val="00ACAE"/>
                </a:solidFill>
                <a:latin typeface="Verdana" panose="020B0604030504040204" pitchFamily="34" charset="0"/>
                <a:ea typeface="Verdana" panose="020B0604030504040204" pitchFamily="34" charset="0"/>
                <a:cs typeface="Verdana" panose="020B0604030504040204" pitchFamily="34" charset="0"/>
              </a:rPr>
              <a:t>Royal Institution Primary Maths Masterclasses</a:t>
            </a:r>
          </a:p>
        </p:txBody>
      </p:sp>
      <p:sp>
        <p:nvSpPr>
          <p:cNvPr id="12" name="TextBox 11"/>
          <p:cNvSpPr txBox="1"/>
          <p:nvPr/>
        </p:nvSpPr>
        <p:spPr>
          <a:xfrm>
            <a:off x="1045744" y="2263361"/>
            <a:ext cx="7702720" cy="584775"/>
          </a:xfrm>
          <a:prstGeom prst="rect">
            <a:avLst/>
          </a:prstGeom>
          <a:noFill/>
        </p:spPr>
        <p:txBody>
          <a:bodyPr wrap="square" rtlCol="0">
            <a:spAutoFit/>
          </a:bodyPr>
          <a:lstStyle/>
          <a:p>
            <a:pPr algn="ctr"/>
            <a:r>
              <a:rPr lang="en-GB" sz="3200" dirty="0">
                <a:solidFill>
                  <a:srgbClr val="00ACAE"/>
                </a:solidFill>
                <a:latin typeface="Verdana" panose="020B0604030504040204" pitchFamily="34" charset="0"/>
                <a:ea typeface="Verdana" panose="020B0604030504040204" pitchFamily="34" charset="0"/>
                <a:cs typeface="Verdana" panose="020B0604030504040204" pitchFamily="34" charset="0"/>
              </a:rPr>
              <a:t>Thank you!</a:t>
            </a:r>
          </a:p>
        </p:txBody>
      </p:sp>
    </p:spTree>
    <p:extLst>
      <p:ext uri="{BB962C8B-B14F-4D97-AF65-F5344CB8AC3E}">
        <p14:creationId xmlns:p14="http://schemas.microsoft.com/office/powerpoint/2010/main" val="282666261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5" name="TextBox 8"/>
          <p:cNvSpPr txBox="1"/>
          <p:nvPr/>
        </p:nvSpPr>
        <p:spPr>
          <a:xfrm>
            <a:off x="1175657" y="384087"/>
            <a:ext cx="7646126"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3000">
                <a:solidFill>
                  <a:srgbClr val="00ACAE"/>
                </a:solidFill>
                <a:latin typeface="Meta"/>
                <a:ea typeface="Meta"/>
                <a:cs typeface="Meta"/>
                <a:sym typeface="Meta"/>
              </a:defRPr>
            </a:lvl1pPr>
          </a:lstStyle>
          <a:p>
            <a:pPr algn="ctr"/>
            <a:r>
              <a:rPr lang="en-GB" sz="3600" dirty="0">
                <a:latin typeface="Verdana" panose="020B0604030504040204" pitchFamily="34" charset="0"/>
                <a:ea typeface="Verdana" panose="020B0604030504040204" pitchFamily="34" charset="0"/>
                <a:cs typeface="Verdana" panose="020B0604030504040204" pitchFamily="34" charset="0"/>
              </a:rPr>
              <a:t>Benjamin Franklin’s Odometer</a:t>
            </a:r>
            <a:endParaRPr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8"/>
          <p:cNvSpPr txBox="1"/>
          <p:nvPr/>
        </p:nvSpPr>
        <p:spPr>
          <a:xfrm>
            <a:off x="1591493" y="1414505"/>
            <a:ext cx="6947532" cy="489364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3000">
                <a:solidFill>
                  <a:srgbClr val="00ACAE"/>
                </a:solidFill>
                <a:latin typeface="Meta"/>
                <a:ea typeface="Meta"/>
                <a:cs typeface="Meta"/>
                <a:sym typeface="Meta"/>
              </a:defRPr>
            </a:lvl1pPr>
          </a:lstStyle>
          <a:p>
            <a:pPr marL="285750" indent="-285750">
              <a:buFont typeface="Arial" panose="020B0604020202020204" pitchFamily="34" charset="0"/>
              <a:buChar char="•"/>
            </a:pPr>
            <a:r>
              <a:rPr lang="en-GB" sz="2400" dirty="0">
                <a:latin typeface="Verdana" panose="020B0604030504040204" pitchFamily="34" charset="0"/>
                <a:ea typeface="Verdana" panose="020B0604030504040204" pitchFamily="34" charset="0"/>
                <a:cs typeface="Verdana" panose="020B0604030504040204" pitchFamily="34" charset="0"/>
              </a:rPr>
              <a:t>We are going to travel back in time to when Benjamin Franklin invented the odometer. What year was that?</a:t>
            </a:r>
          </a:p>
          <a:p>
            <a:pPr marL="285750" indent="-285750">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400" dirty="0">
                <a:latin typeface="Verdana" panose="020B0604030504040204" pitchFamily="34" charset="0"/>
                <a:ea typeface="Verdana" panose="020B0604030504040204" pitchFamily="34" charset="0"/>
                <a:cs typeface="Verdana" panose="020B0604030504040204" pitchFamily="34" charset="0"/>
              </a:rPr>
              <a:t> </a:t>
            </a: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1763 </a:t>
            </a:r>
          </a:p>
          <a:p>
            <a:pPr marL="285750" indent="-285750">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400" dirty="0">
                <a:latin typeface="Verdana" panose="020B0604030504040204" pitchFamily="34" charset="0"/>
                <a:ea typeface="Verdana" panose="020B0604030504040204" pitchFamily="34" charset="0"/>
                <a:cs typeface="Verdana" panose="020B0604030504040204" pitchFamily="34" charset="0"/>
              </a:rPr>
              <a:t>How many years ago is that?</a:t>
            </a:r>
          </a:p>
          <a:p>
            <a:pPr marL="285750" indent="-285750">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257 years!</a:t>
            </a:r>
          </a:p>
          <a:p>
            <a:pPr marL="285750" indent="-285750">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400" dirty="0">
                <a:latin typeface="Verdana" panose="020B0604030504040204" pitchFamily="34" charset="0"/>
                <a:ea typeface="Verdana" panose="020B0604030504040204" pitchFamily="34" charset="0"/>
                <a:cs typeface="Verdana" panose="020B0604030504040204" pitchFamily="34" charset="0"/>
              </a:rPr>
              <a:t>Can you list some of the things which are the same in 2020 as in 1763? And some which are different?</a:t>
            </a:r>
            <a:endParaRPr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72173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7" name="TextBox 8"/>
          <p:cNvSpPr txBox="1"/>
          <p:nvPr/>
        </p:nvSpPr>
        <p:spPr>
          <a:xfrm>
            <a:off x="1308735" y="734326"/>
            <a:ext cx="6845945" cy="584775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3000">
                <a:solidFill>
                  <a:srgbClr val="00ACAE"/>
                </a:solidFill>
                <a:latin typeface="Meta"/>
                <a:ea typeface="Meta"/>
                <a:cs typeface="Meta"/>
                <a:sym typeface="Meta"/>
              </a:defRPr>
            </a:lvl1pPr>
          </a:lstStyle>
          <a:p>
            <a:pPr marL="285750" indent="-285750">
              <a:buFont typeface="Arial" panose="020B0604020202020204" pitchFamily="34" charset="0"/>
              <a:buChar char="•"/>
            </a:pPr>
            <a:r>
              <a:rPr lang="en-GB" sz="2800" dirty="0">
                <a:latin typeface="Verdana" panose="020B0604030504040204" pitchFamily="34" charset="0"/>
                <a:ea typeface="Verdana" panose="020B0604030504040204" pitchFamily="34" charset="0"/>
                <a:cs typeface="Verdana" panose="020B0604030504040204" pitchFamily="34" charset="0"/>
              </a:rPr>
              <a:t>Where are we? (in our imagination)</a:t>
            </a:r>
          </a:p>
          <a:p>
            <a:pPr marL="285750" indent="-285750">
              <a:buFont typeface="Arial" panose="020B0604020202020204" pitchFamily="34" charset="0"/>
              <a:buChar char="•"/>
            </a:pPr>
            <a:r>
              <a:rPr lang="en-GB" sz="2800" dirty="0">
                <a:solidFill>
                  <a:schemeClr val="tx1"/>
                </a:solidFill>
                <a:latin typeface="Verdana" panose="020B0604030504040204" pitchFamily="34" charset="0"/>
                <a:ea typeface="Verdana" panose="020B0604030504040204" pitchFamily="34" charset="0"/>
                <a:cs typeface="Verdana" panose="020B0604030504040204" pitchFamily="34" charset="0"/>
              </a:rPr>
              <a:t>America…but not as we know it!</a:t>
            </a:r>
          </a:p>
          <a:p>
            <a:pPr marL="285750" indent="-285750">
              <a:buFont typeface="Arial" panose="020B0604020202020204" pitchFamily="34" charset="0"/>
              <a:buChar char="•"/>
            </a:pPr>
            <a:r>
              <a:rPr lang="en-GB" sz="2800" dirty="0">
                <a:latin typeface="Verdana" panose="020B0604030504040204" pitchFamily="34" charset="0"/>
                <a:ea typeface="Verdana" panose="020B0604030504040204" pitchFamily="34" charset="0"/>
                <a:cs typeface="Verdana" panose="020B0604030504040204" pitchFamily="34" charset="0"/>
              </a:rPr>
              <a:t>Have you been to America or seen pictures of this country today?</a:t>
            </a:r>
          </a:p>
          <a:p>
            <a:pPr marL="285750" indent="-285750">
              <a:buFont typeface="Arial" panose="020B0604020202020204" pitchFamily="34" charset="0"/>
              <a:buChar char="•"/>
            </a:pPr>
            <a:r>
              <a:rPr lang="en-GB" sz="2800" dirty="0">
                <a:solidFill>
                  <a:schemeClr val="tx1"/>
                </a:solidFill>
                <a:latin typeface="Verdana" panose="020B0604030504040204" pitchFamily="34" charset="0"/>
                <a:ea typeface="Verdana" panose="020B0604030504040204" pitchFamily="34" charset="0"/>
                <a:cs typeface="Verdana" panose="020B0604030504040204" pitchFamily="34" charset="0"/>
              </a:rPr>
              <a:t>In 1763 America is a colony: it “belongs” to European countries, and some of it (further west: the wild west!) hasn’t even discovered by Europeans yet.</a:t>
            </a:r>
          </a:p>
          <a:p>
            <a:pPr marL="285750" indent="-285750">
              <a:buFont typeface="Arial" panose="020B0604020202020204" pitchFamily="34" charset="0"/>
              <a:buChar char="•"/>
            </a:pPr>
            <a:r>
              <a:rPr lang="en-GB" sz="2800" dirty="0">
                <a:latin typeface="Verdana" panose="020B0604030504040204" pitchFamily="34" charset="0"/>
                <a:ea typeface="Verdana" panose="020B0604030504040204" pitchFamily="34" charset="0"/>
                <a:cs typeface="Verdana" panose="020B0604030504040204" pitchFamily="34" charset="0"/>
              </a:rPr>
              <a:t>The British Government is trying to rule the American colonies from London. Why might that be difficult?</a:t>
            </a:r>
          </a:p>
          <a:p>
            <a:pPr marL="285750" indent="-285750">
              <a:buFont typeface="Arial" panose="020B0604020202020204" pitchFamily="34" charset="0"/>
              <a:buChar char="•"/>
            </a:pP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8"/>
          <p:cNvSpPr txBox="1"/>
          <p:nvPr/>
        </p:nvSpPr>
        <p:spPr>
          <a:xfrm>
            <a:off x="1102338" y="87995"/>
            <a:ext cx="7646126"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3000">
                <a:solidFill>
                  <a:srgbClr val="00ACAE"/>
                </a:solidFill>
                <a:latin typeface="Meta"/>
                <a:ea typeface="Meta"/>
                <a:cs typeface="Meta"/>
                <a:sym typeface="Meta"/>
              </a:defRPr>
            </a:lvl1pPr>
          </a:lstStyle>
          <a:p>
            <a:pPr algn="ctr"/>
            <a:r>
              <a:rPr lang="en-GB" sz="3600" dirty="0">
                <a:latin typeface="Verdana" panose="020B0604030504040204" pitchFamily="34" charset="0"/>
                <a:ea typeface="Verdana" panose="020B0604030504040204" pitchFamily="34" charset="0"/>
                <a:cs typeface="Verdana" panose="020B0604030504040204" pitchFamily="34" charset="0"/>
              </a:rPr>
              <a:t>Benjamin Franklin’s Odometer</a:t>
            </a:r>
            <a:endParaRPr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91166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13" name="TextBox 12"/>
          <p:cNvSpPr txBox="1"/>
          <p:nvPr/>
        </p:nvSpPr>
        <p:spPr>
          <a:xfrm>
            <a:off x="1231186" y="286730"/>
            <a:ext cx="5771701" cy="461665"/>
          </a:xfrm>
          <a:prstGeom prst="rect">
            <a:avLst/>
          </a:prstGeom>
          <a:noFill/>
        </p:spPr>
        <p:txBody>
          <a:bodyPr wrap="square" rtlCol="0">
            <a:spAutoFit/>
          </a:bodyPr>
          <a:lstStyle/>
          <a:p>
            <a:r>
              <a:rPr lang="en-GB" sz="2400" b="1" dirty="0">
                <a:solidFill>
                  <a:srgbClr val="00ACAE"/>
                </a:solidFill>
                <a:latin typeface="Verdana" panose="020B0604030504040204" pitchFamily="34" charset="0"/>
                <a:ea typeface="Verdana" panose="020B0604030504040204" pitchFamily="34" charset="0"/>
                <a:cs typeface="Verdana" panose="020B0604030504040204" pitchFamily="34" charset="0"/>
              </a:rPr>
              <a:t>Benjamin Franklin’s America</a:t>
            </a:r>
          </a:p>
        </p:txBody>
      </p:sp>
      <p:sp>
        <p:nvSpPr>
          <p:cNvPr id="7" name="Rectangle 6"/>
          <p:cNvSpPr/>
          <p:nvPr/>
        </p:nvSpPr>
        <p:spPr>
          <a:xfrm>
            <a:off x="607910" y="6280919"/>
            <a:ext cx="4652067" cy="577081"/>
          </a:xfrm>
          <a:prstGeom prst="rect">
            <a:avLst/>
          </a:prstGeom>
        </p:spPr>
        <p:txBody>
          <a:bodyPr wrap="square">
            <a:spAutoFit/>
          </a:bodyPr>
          <a:lstStyle/>
          <a:p>
            <a:r>
              <a:rPr lang="en-GB" sz="105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Image credits: By New York Public Library, CC0, https://commons.wikimedia.org/w/index.php?curid=32049475</a:t>
            </a:r>
          </a:p>
          <a:p>
            <a:endParaRPr lang="en-GB" sz="105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122" name="Picture 2" descr="undefined"/>
          <p:cNvPicPr>
            <a:picLocks noChangeAspect="1" noChangeArrowheads="1"/>
          </p:cNvPicPr>
          <p:nvPr/>
        </p:nvPicPr>
        <p:blipFill rotWithShape="1">
          <a:blip r:embed="rId5">
            <a:extLst>
              <a:ext uri="{28A0092B-C50C-407E-A947-70E740481C1C}">
                <a14:useLocalDpi xmlns:a14="http://schemas.microsoft.com/office/drawing/2010/main" val="0"/>
              </a:ext>
            </a:extLst>
          </a:blip>
          <a:srcRect l="4007" t="5774" r="4645" b="12315"/>
          <a:stretch/>
        </p:blipFill>
        <p:spPr bwMode="auto">
          <a:xfrm>
            <a:off x="2616776" y="912536"/>
            <a:ext cx="5053790" cy="36714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1178631" y="902147"/>
            <a:ext cx="3433617" cy="2197892"/>
          </a:xfrm>
          <a:prstGeom prst="rect">
            <a:avLst/>
          </a:prstGeom>
        </p:spPr>
      </p:pic>
      <p:sp>
        <p:nvSpPr>
          <p:cNvPr id="5" name="Oval 4"/>
          <p:cNvSpPr/>
          <p:nvPr/>
        </p:nvSpPr>
        <p:spPr>
          <a:xfrm>
            <a:off x="3378820" y="912536"/>
            <a:ext cx="1233428" cy="21875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94B018D-EE0B-4CBC-BC85-F0D0232AC280}"/>
              </a:ext>
            </a:extLst>
          </p:cNvPr>
          <p:cNvSpPr/>
          <p:nvPr/>
        </p:nvSpPr>
        <p:spPr>
          <a:xfrm>
            <a:off x="1178631" y="4680481"/>
            <a:ext cx="7304904" cy="1600438"/>
          </a:xfrm>
          <a:prstGeom prst="rect">
            <a:avLst/>
          </a:prstGeom>
        </p:spPr>
        <p:txBody>
          <a:bodyPr wrap="square">
            <a:spAutoFit/>
          </a:bodyPr>
          <a:lstStyle/>
          <a:p>
            <a:r>
              <a:rPr lang="en-GB" sz="2000" dirty="0">
                <a:solidFill>
                  <a:srgbClr val="00A2A2"/>
                </a:solidFill>
              </a:rPr>
              <a:t>Not only was communication difficult between America and England, but also within the colony. The pink area belongs to England. How do you think they communicated with each other?  </a:t>
            </a:r>
          </a:p>
          <a:p>
            <a:r>
              <a:rPr lang="en-GB" sz="2000" dirty="0"/>
              <a:t>Apparently boats were often the best way to send post.</a:t>
            </a:r>
            <a:br>
              <a:rPr lang="en-GB" dirty="0"/>
            </a:br>
            <a:endParaRPr lang="en-GB" dirty="0"/>
          </a:p>
        </p:txBody>
      </p:sp>
    </p:spTree>
    <p:extLst>
      <p:ext uri="{BB962C8B-B14F-4D97-AF65-F5344CB8AC3E}">
        <p14:creationId xmlns:p14="http://schemas.microsoft.com/office/powerpoint/2010/main" val="352465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13" name="TextBox 12"/>
          <p:cNvSpPr txBox="1"/>
          <p:nvPr/>
        </p:nvSpPr>
        <p:spPr>
          <a:xfrm>
            <a:off x="2374126" y="237359"/>
            <a:ext cx="5771701" cy="461665"/>
          </a:xfrm>
          <a:prstGeom prst="rect">
            <a:avLst/>
          </a:prstGeom>
          <a:noFill/>
        </p:spPr>
        <p:txBody>
          <a:bodyPr wrap="square" rtlCol="0">
            <a:spAutoFit/>
          </a:bodyPr>
          <a:lstStyle/>
          <a:p>
            <a:r>
              <a:rPr lang="en-GB" sz="2400" b="1" dirty="0">
                <a:solidFill>
                  <a:srgbClr val="00ACAE"/>
                </a:solidFill>
                <a:latin typeface="Verdana" panose="020B0604030504040204" pitchFamily="34" charset="0"/>
                <a:ea typeface="Verdana" panose="020B0604030504040204" pitchFamily="34" charset="0"/>
                <a:cs typeface="Verdana" panose="020B0604030504040204" pitchFamily="34" charset="0"/>
              </a:rPr>
              <a:t>Benjamin Franklin’s Problem</a:t>
            </a:r>
          </a:p>
        </p:txBody>
      </p:sp>
      <p:sp>
        <p:nvSpPr>
          <p:cNvPr id="7" name="Rectangle 6"/>
          <p:cNvSpPr/>
          <p:nvPr/>
        </p:nvSpPr>
        <p:spPr>
          <a:xfrm>
            <a:off x="607910" y="6280919"/>
            <a:ext cx="4652067" cy="577081"/>
          </a:xfrm>
          <a:prstGeom prst="rect">
            <a:avLst/>
          </a:prstGeom>
        </p:spPr>
        <p:txBody>
          <a:bodyPr wrap="square">
            <a:spAutoFit/>
          </a:bodyPr>
          <a:lstStyle/>
          <a:p>
            <a:r>
              <a:rPr lang="en-GB" sz="105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Image credits: By New York Public Library, CC0, https://commons.wikimedia.org/w/index.php?curid=32049475</a:t>
            </a:r>
          </a:p>
          <a:p>
            <a:endParaRPr lang="en-GB" sz="105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5"/>
          <a:stretch>
            <a:fillRect/>
          </a:stretch>
        </p:blipFill>
        <p:spPr>
          <a:xfrm>
            <a:off x="5029750" y="2895954"/>
            <a:ext cx="3205410" cy="2986538"/>
          </a:xfrm>
          <a:prstGeom prst="rect">
            <a:avLst/>
          </a:prstGeom>
        </p:spPr>
      </p:pic>
      <p:sp>
        <p:nvSpPr>
          <p:cNvPr id="5" name="TextBox 4"/>
          <p:cNvSpPr txBox="1"/>
          <p:nvPr/>
        </p:nvSpPr>
        <p:spPr>
          <a:xfrm>
            <a:off x="1217981" y="2895954"/>
            <a:ext cx="3483077" cy="1815882"/>
          </a:xfrm>
          <a:prstGeom prst="rect">
            <a:avLst/>
          </a:prstGeom>
          <a:noFill/>
        </p:spPr>
        <p:txBody>
          <a:bodyPr wrap="square" rtlCol="0">
            <a:spAutoFit/>
          </a:bodyPr>
          <a:lstStyle/>
          <a:p>
            <a:r>
              <a:rPr lang="en-GB" sz="1600" dirty="0">
                <a:solidFill>
                  <a:srgbClr val="00A2A2"/>
                </a:solidFill>
                <a:latin typeface="Verdana" panose="020B0604030504040204" pitchFamily="34" charset="0"/>
                <a:ea typeface="Verdana" panose="020B0604030504040204" pitchFamily="34" charset="0"/>
                <a:cs typeface="Verdana" panose="020B0604030504040204" pitchFamily="34" charset="0"/>
              </a:rPr>
              <a:t>Originally (in 1737) Franklin was in charge of the post in Philadelphia.</a:t>
            </a:r>
          </a:p>
          <a:p>
            <a:endParaRPr lang="en-GB" sz="1600" dirty="0">
              <a:solidFill>
                <a:srgbClr val="00A2A2"/>
              </a:solidFill>
              <a:latin typeface="Verdana" panose="020B0604030504040204" pitchFamily="34" charset="0"/>
              <a:ea typeface="Verdana" panose="020B0604030504040204" pitchFamily="34" charset="0"/>
              <a:cs typeface="Verdana" panose="020B0604030504040204" pitchFamily="34" charset="0"/>
            </a:endParaRPr>
          </a:p>
          <a:p>
            <a:r>
              <a:rPr lang="en-GB" sz="1600" dirty="0">
                <a:solidFill>
                  <a:srgbClr val="00A2A2"/>
                </a:solidFill>
                <a:latin typeface="Verdana" panose="020B0604030504040204" pitchFamily="34" charset="0"/>
                <a:ea typeface="Verdana" panose="020B0604030504040204" pitchFamily="34" charset="0"/>
                <a:cs typeface="Verdana" panose="020B0604030504040204" pitchFamily="34" charset="0"/>
              </a:rPr>
              <a:t>In 1753 he was put in charge of the whole of the British Colonies (all the pink area)</a:t>
            </a:r>
          </a:p>
        </p:txBody>
      </p:sp>
      <p:pic>
        <p:nvPicPr>
          <p:cNvPr id="3" name="Picture 2"/>
          <p:cNvPicPr>
            <a:picLocks noChangeAspect="1"/>
          </p:cNvPicPr>
          <p:nvPr/>
        </p:nvPicPr>
        <p:blipFill>
          <a:blip r:embed="rId6"/>
          <a:stretch>
            <a:fillRect/>
          </a:stretch>
        </p:blipFill>
        <p:spPr>
          <a:xfrm>
            <a:off x="1308735" y="909414"/>
            <a:ext cx="3241279" cy="1938412"/>
          </a:xfrm>
          <a:prstGeom prst="rect">
            <a:avLst/>
          </a:prstGeom>
        </p:spPr>
      </p:pic>
      <p:cxnSp>
        <p:nvCxnSpPr>
          <p:cNvPr id="9" name="Straight Arrow Connector 8"/>
          <p:cNvCxnSpPr>
            <a:cxnSpLocks/>
          </p:cNvCxnSpPr>
          <p:nvPr/>
        </p:nvCxnSpPr>
        <p:spPr>
          <a:xfrm>
            <a:off x="3004457" y="2082057"/>
            <a:ext cx="3667231" cy="19677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217981" y="4723809"/>
            <a:ext cx="4762073" cy="1569660"/>
          </a:xfrm>
          <a:prstGeom prst="rect">
            <a:avLst/>
          </a:prstGeom>
          <a:noFill/>
        </p:spPr>
        <p:txBody>
          <a:bodyPr wrap="none" rtlCol="0">
            <a:spAutoFit/>
          </a:bodyPr>
          <a:lstStyle/>
          <a:p>
            <a:r>
              <a:rPr lang="en-GB" sz="1600" dirty="0">
                <a:solidFill>
                  <a:srgbClr val="00A2A2"/>
                </a:solidFill>
                <a:latin typeface="Verdana" panose="020B0604030504040204" pitchFamily="34" charset="0"/>
                <a:ea typeface="Verdana" panose="020B0604030504040204" pitchFamily="34" charset="0"/>
                <a:cs typeface="Verdana" panose="020B0604030504040204" pitchFamily="34" charset="0"/>
              </a:rPr>
              <a:t>The postal service was:</a:t>
            </a:r>
          </a:p>
          <a:p>
            <a:pPr marL="285750" indent="-285750">
              <a:buFont typeface="Arial" panose="020B0604020202020204" pitchFamily="34" charset="0"/>
              <a:buChar char="•"/>
            </a:pPr>
            <a:r>
              <a:rPr lang="en-GB" sz="1600" dirty="0">
                <a:solidFill>
                  <a:srgbClr val="00A2A2"/>
                </a:solidFill>
                <a:latin typeface="Verdana" panose="020B0604030504040204" pitchFamily="34" charset="0"/>
                <a:ea typeface="Verdana" panose="020B0604030504040204" pitchFamily="34" charset="0"/>
                <a:cs typeface="Verdana" panose="020B0604030504040204" pitchFamily="34" charset="0"/>
              </a:rPr>
              <a:t>Unreliable</a:t>
            </a:r>
          </a:p>
          <a:p>
            <a:pPr marL="285750" indent="-285750">
              <a:buFont typeface="Arial" panose="020B0604020202020204" pitchFamily="34" charset="0"/>
              <a:buChar char="•"/>
            </a:pPr>
            <a:r>
              <a:rPr lang="en-GB" sz="1600" dirty="0">
                <a:solidFill>
                  <a:srgbClr val="00A2A2"/>
                </a:solidFill>
                <a:latin typeface="Verdana" panose="020B0604030504040204" pitchFamily="34" charset="0"/>
                <a:ea typeface="Verdana" panose="020B0604030504040204" pitchFamily="34" charset="0"/>
                <a:cs typeface="Verdana" panose="020B0604030504040204" pitchFamily="34" charset="0"/>
              </a:rPr>
              <a:t>Slow</a:t>
            </a:r>
          </a:p>
          <a:p>
            <a:pPr marL="285750" indent="-285750">
              <a:buFont typeface="Arial" panose="020B0604020202020204" pitchFamily="34" charset="0"/>
              <a:buChar char="•"/>
            </a:pPr>
            <a:r>
              <a:rPr lang="en-GB" sz="1600" dirty="0">
                <a:solidFill>
                  <a:srgbClr val="00A2A2"/>
                </a:solidFill>
                <a:latin typeface="Verdana" panose="020B0604030504040204" pitchFamily="34" charset="0"/>
                <a:ea typeface="Verdana" panose="020B0604030504040204" pitchFamily="34" charset="0"/>
                <a:cs typeface="Verdana" panose="020B0604030504040204" pitchFamily="34" charset="0"/>
              </a:rPr>
              <a:t>Losing money</a:t>
            </a:r>
            <a:endParaRPr lang="en-GB" dirty="0"/>
          </a:p>
          <a:p>
            <a:pPr marL="285750" indent="-285750">
              <a:buFont typeface="Arial" panose="020B0604020202020204" pitchFamily="34" charset="0"/>
              <a:buChar char="•"/>
            </a:pPr>
            <a:endParaRPr lang="en-GB" sz="1600" dirty="0">
              <a:solidFill>
                <a:srgbClr val="00A2A2"/>
              </a:solidFill>
              <a:latin typeface="Verdana" panose="020B0604030504040204" pitchFamily="34" charset="0"/>
              <a:ea typeface="Verdana" panose="020B0604030504040204" pitchFamily="34" charset="0"/>
              <a:cs typeface="Verdana" panose="020B0604030504040204" pitchFamily="34" charset="0"/>
            </a:endParaRPr>
          </a:p>
          <a:p>
            <a:r>
              <a:rPr lang="en-GB" sz="1600" dirty="0">
                <a:solidFill>
                  <a:srgbClr val="00A2A2"/>
                </a:solidFill>
                <a:latin typeface="Verdana" panose="020B0604030504040204" pitchFamily="34" charset="0"/>
                <a:ea typeface="Verdana" panose="020B0604030504040204" pitchFamily="34" charset="0"/>
                <a:cs typeface="Verdana" panose="020B0604030504040204" pitchFamily="34" charset="0"/>
              </a:rPr>
              <a:t>But Franklin was determined to change this!</a:t>
            </a:r>
          </a:p>
        </p:txBody>
      </p:sp>
      <p:sp>
        <p:nvSpPr>
          <p:cNvPr id="8" name="Rectangle 7">
            <a:extLst>
              <a:ext uri="{FF2B5EF4-FFF2-40B4-BE49-F238E27FC236}">
                <a16:creationId xmlns:a16="http://schemas.microsoft.com/office/drawing/2014/main" id="{580C0844-FACB-40F4-A7CF-EAFA419166B3}"/>
              </a:ext>
            </a:extLst>
          </p:cNvPr>
          <p:cNvSpPr/>
          <p:nvPr/>
        </p:nvSpPr>
        <p:spPr>
          <a:xfrm>
            <a:off x="4684562" y="820819"/>
            <a:ext cx="4026241" cy="2031325"/>
          </a:xfrm>
          <a:prstGeom prst="rect">
            <a:avLst/>
          </a:prstGeom>
        </p:spPr>
        <p:txBody>
          <a:bodyPr wrap="square">
            <a:spAutoFit/>
          </a:bodyPr>
          <a:lstStyle/>
          <a:p>
            <a:r>
              <a:rPr lang="en-GB" dirty="0">
                <a:solidFill>
                  <a:srgbClr val="00A2A2"/>
                </a:solidFill>
              </a:rPr>
              <a:t>Postal service in the United States was greatly influenced by Benjamin Franklin who was appointed Postmaster of Philadelphia in 1737, Joint Postmaster General of the colonies for the Crown in 1753, and Postmaster for the United Colonies in 1775.</a:t>
            </a:r>
          </a:p>
        </p:txBody>
      </p:sp>
    </p:spTree>
    <p:extLst>
      <p:ext uri="{BB962C8B-B14F-4D97-AF65-F5344CB8AC3E}">
        <p14:creationId xmlns:p14="http://schemas.microsoft.com/office/powerpoint/2010/main" val="3510031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32164" y="461665"/>
            <a:ext cx="7358989"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endParaRPr lang="en-GB" sz="1600" dirty="0"/>
          </a:p>
        </p:txBody>
      </p:sp>
      <p:sp>
        <p:nvSpPr>
          <p:cNvPr id="13" name="TextBox 12"/>
          <p:cNvSpPr txBox="1"/>
          <p:nvPr/>
        </p:nvSpPr>
        <p:spPr>
          <a:xfrm>
            <a:off x="1332164" y="338552"/>
            <a:ext cx="5771701" cy="461665"/>
          </a:xfrm>
          <a:prstGeom prst="rect">
            <a:avLst/>
          </a:prstGeom>
          <a:noFill/>
        </p:spPr>
        <p:txBody>
          <a:bodyPr wrap="square" rtlCol="0">
            <a:spAutoFit/>
          </a:bodyPr>
          <a:lstStyle/>
          <a:p>
            <a:r>
              <a:rPr lang="en-GB" sz="2400" b="1" dirty="0">
                <a:solidFill>
                  <a:srgbClr val="00ACAE"/>
                </a:solidFill>
                <a:latin typeface="Verdana" panose="020B0604030504040204" pitchFamily="34" charset="0"/>
                <a:ea typeface="Verdana" panose="020B0604030504040204" pitchFamily="34" charset="0"/>
                <a:cs typeface="Verdana" panose="020B0604030504040204" pitchFamily="34" charset="0"/>
              </a:rPr>
              <a:t>1763 Benjamin Franklin’s tour</a:t>
            </a:r>
          </a:p>
        </p:txBody>
      </p:sp>
      <p:sp>
        <p:nvSpPr>
          <p:cNvPr id="3" name="Rectangle 2"/>
          <p:cNvSpPr/>
          <p:nvPr/>
        </p:nvSpPr>
        <p:spPr>
          <a:xfrm>
            <a:off x="1495366" y="4310622"/>
            <a:ext cx="7413106" cy="1477328"/>
          </a:xfrm>
          <a:prstGeom prst="rect">
            <a:avLst/>
          </a:prstGeom>
        </p:spPr>
        <p:txBody>
          <a:bodyPr wrap="square">
            <a:spAutoFit/>
          </a:bodyPr>
          <a:lstStyle/>
          <a:p>
            <a:r>
              <a:rPr lang="en-GB" dirty="0">
                <a:solidFill>
                  <a:srgbClr val="00A2A2"/>
                </a:solidFill>
              </a:rPr>
              <a:t>While traveling to inspect post offices from New Jersey to New England, Franklin used an odometer to measure the distance between postal stations.  The painting shows him on a post office tour in a one-horse chaise, accompanied by his daughter on horseback, while a post rider delivers an urgent message.</a:t>
            </a:r>
          </a:p>
        </p:txBody>
      </p:sp>
      <p:pic>
        <p:nvPicPr>
          <p:cNvPr id="2050" name="Picture 2" descr="Image: A dismounted postal rider hands a letter to a man in a carri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366" y="991317"/>
            <a:ext cx="4041956" cy="31569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37322" y="958360"/>
            <a:ext cx="3189912" cy="338554"/>
          </a:xfrm>
          <a:prstGeom prst="rect">
            <a:avLst/>
          </a:prstGeom>
        </p:spPr>
        <p:txBody>
          <a:bodyPr wrap="none">
            <a:spAutoFit/>
          </a:bodyPr>
          <a:lstStyle/>
          <a:p>
            <a:r>
              <a:rPr lang="en-GB" sz="1600" dirty="0">
                <a:solidFill>
                  <a:srgbClr val="333333"/>
                </a:solidFill>
                <a:latin typeface="Verdana" panose="020B0604030504040204" pitchFamily="34" charset="0"/>
                <a:ea typeface="Verdana" panose="020B0604030504040204" pitchFamily="34" charset="0"/>
                <a:cs typeface="Verdana" panose="020B0604030504040204" pitchFamily="34" charset="0"/>
              </a:rPr>
              <a:t>1763 - The Boston Post Road</a:t>
            </a:r>
            <a:endParaRPr lang="en-GB" sz="1600" b="0" i="0" dirty="0">
              <a:solidFill>
                <a:srgbClr val="333333"/>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654367" y="6504345"/>
            <a:ext cx="6371122" cy="261610"/>
          </a:xfrm>
          <a:prstGeom prst="rect">
            <a:avLst/>
          </a:prstGeom>
        </p:spPr>
        <p:txBody>
          <a:bodyPr wrap="square">
            <a:spAutoFit/>
          </a:bodyPr>
          <a:lstStyle/>
          <a:p>
            <a:r>
              <a:rPr lang="en-GB" sz="105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Image credits: Carl </a:t>
            </a:r>
            <a:r>
              <a:rPr lang="en-GB" sz="1050" i="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Rakeman</a:t>
            </a:r>
            <a:r>
              <a:rPr lang="en-GB" sz="105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via </a:t>
            </a:r>
            <a:r>
              <a:rPr lang="en-GB" sz="1050" i="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USDoT</a:t>
            </a:r>
            <a:endParaRPr lang="en-GB" sz="105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76088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13" name="TextBox 12"/>
          <p:cNvSpPr txBox="1"/>
          <p:nvPr/>
        </p:nvSpPr>
        <p:spPr>
          <a:xfrm>
            <a:off x="1231186" y="81352"/>
            <a:ext cx="5771701" cy="461665"/>
          </a:xfrm>
          <a:prstGeom prst="rect">
            <a:avLst/>
          </a:prstGeom>
          <a:noFill/>
        </p:spPr>
        <p:txBody>
          <a:bodyPr wrap="square" rtlCol="0">
            <a:spAutoFit/>
          </a:bodyPr>
          <a:lstStyle/>
          <a:p>
            <a:r>
              <a:rPr lang="en-GB" sz="2400" b="1" dirty="0">
                <a:solidFill>
                  <a:srgbClr val="00ACAE"/>
                </a:solidFill>
                <a:latin typeface="Verdana" panose="020B0604030504040204" pitchFamily="34" charset="0"/>
                <a:ea typeface="Verdana" panose="020B0604030504040204" pitchFamily="34" charset="0"/>
                <a:cs typeface="Verdana" panose="020B0604030504040204" pitchFamily="34" charset="0"/>
              </a:rPr>
              <a:t>Benjamin Franklin’s Calculation</a:t>
            </a:r>
          </a:p>
        </p:txBody>
      </p:sp>
      <p:sp>
        <p:nvSpPr>
          <p:cNvPr id="7" name="Rectangle 6"/>
          <p:cNvSpPr/>
          <p:nvPr/>
        </p:nvSpPr>
        <p:spPr>
          <a:xfrm>
            <a:off x="654367" y="6504345"/>
            <a:ext cx="6371122" cy="261610"/>
          </a:xfrm>
          <a:prstGeom prst="rect">
            <a:avLst/>
          </a:prstGeom>
        </p:spPr>
        <p:txBody>
          <a:bodyPr wrap="square">
            <a:spAutoFit/>
          </a:bodyPr>
          <a:lstStyle/>
          <a:p>
            <a:r>
              <a:rPr lang="en-GB" sz="105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Image credits: Robert Feke via Wikimedia Commons</a:t>
            </a:r>
          </a:p>
        </p:txBody>
      </p:sp>
      <p:sp>
        <p:nvSpPr>
          <p:cNvPr id="8" name="TextBox 7"/>
          <p:cNvSpPr txBox="1"/>
          <p:nvPr/>
        </p:nvSpPr>
        <p:spPr>
          <a:xfrm>
            <a:off x="1308735" y="582384"/>
            <a:ext cx="5996690" cy="923330"/>
          </a:xfrm>
          <a:prstGeom prst="rect">
            <a:avLst/>
          </a:prstGeom>
          <a:noFill/>
        </p:spPr>
        <p:txBody>
          <a:bodyPr wrap="square" rtlCol="0">
            <a:spAutoFit/>
          </a:bodyPr>
          <a:lstStyle/>
          <a:p>
            <a:r>
              <a:rPr lang="en-GB" dirty="0">
                <a:solidFill>
                  <a:srgbClr val="00A2A2"/>
                </a:solidFill>
                <a:latin typeface="Verdana" panose="020B0604030504040204" pitchFamily="34" charset="0"/>
                <a:ea typeface="Verdana" panose="020B0604030504040204" pitchFamily="34" charset="0"/>
                <a:cs typeface="Verdana" panose="020B0604030504040204" pitchFamily="34" charset="0"/>
              </a:rPr>
              <a:t>Benjamin Franklin wanted to know how far he had travelled from Boston to Philadelphia</a:t>
            </a:r>
          </a:p>
          <a:p>
            <a:pPr marL="285750" indent="-285750">
              <a:buFont typeface="Arial" panose="020B0604020202020204" pitchFamily="34" charset="0"/>
              <a:buChar char="•"/>
            </a:pPr>
            <a:endParaRPr lang="en-GB" dirty="0"/>
          </a:p>
        </p:txBody>
      </p:sp>
      <p:pic>
        <p:nvPicPr>
          <p:cNvPr id="5" name="Picture 4"/>
          <p:cNvPicPr>
            <a:picLocks noChangeAspect="1"/>
          </p:cNvPicPr>
          <p:nvPr/>
        </p:nvPicPr>
        <p:blipFill>
          <a:blip r:embed="rId5"/>
          <a:stretch>
            <a:fillRect/>
          </a:stretch>
        </p:blipFill>
        <p:spPr>
          <a:xfrm>
            <a:off x="1339994" y="1310117"/>
            <a:ext cx="7528590" cy="4350197"/>
          </a:xfrm>
          <a:prstGeom prst="rect">
            <a:avLst/>
          </a:prstGeom>
          <a:ln cap="sq" cmpd="sng">
            <a:solidFill>
              <a:srgbClr val="FF0000"/>
            </a:solidFill>
          </a:ln>
        </p:spPr>
      </p:pic>
      <p:grpSp>
        <p:nvGrpSpPr>
          <p:cNvPr id="19" name="Group 18"/>
          <p:cNvGrpSpPr/>
          <p:nvPr/>
        </p:nvGrpSpPr>
        <p:grpSpPr>
          <a:xfrm>
            <a:off x="5104289" y="4955177"/>
            <a:ext cx="1574470" cy="1172372"/>
            <a:chOff x="5104289" y="4955177"/>
            <a:chExt cx="1574470" cy="1172372"/>
          </a:xfrm>
        </p:grpSpPr>
        <p:sp>
          <p:nvSpPr>
            <p:cNvPr id="14" name="TextBox 13"/>
            <p:cNvSpPr txBox="1"/>
            <p:nvPr/>
          </p:nvSpPr>
          <p:spPr>
            <a:xfrm>
              <a:off x="5104289" y="5758217"/>
              <a:ext cx="1574470" cy="369332"/>
            </a:xfrm>
            <a:prstGeom prst="rect">
              <a:avLst/>
            </a:prstGeom>
            <a:noFill/>
          </p:spPr>
          <p:txBody>
            <a:bodyPr wrap="non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Philadelphia</a:t>
              </a:r>
            </a:p>
          </p:txBody>
        </p:sp>
        <p:cxnSp>
          <p:nvCxnSpPr>
            <p:cNvPr id="16" name="Straight Arrow Connector 15"/>
            <p:cNvCxnSpPr/>
            <p:nvPr/>
          </p:nvCxnSpPr>
          <p:spPr>
            <a:xfrm flipV="1">
              <a:off x="5547360" y="4955177"/>
              <a:ext cx="226343" cy="8030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0" name="Group 19"/>
          <p:cNvGrpSpPr/>
          <p:nvPr/>
        </p:nvGrpSpPr>
        <p:grpSpPr>
          <a:xfrm>
            <a:off x="7550332" y="780817"/>
            <a:ext cx="979755" cy="2519732"/>
            <a:chOff x="7550332" y="780817"/>
            <a:chExt cx="979755" cy="2519732"/>
          </a:xfrm>
        </p:grpSpPr>
        <p:sp>
          <p:nvSpPr>
            <p:cNvPr id="11" name="TextBox 10"/>
            <p:cNvSpPr txBox="1"/>
            <p:nvPr/>
          </p:nvSpPr>
          <p:spPr>
            <a:xfrm>
              <a:off x="7550332" y="780817"/>
              <a:ext cx="979755" cy="369332"/>
            </a:xfrm>
            <a:prstGeom prst="rect">
              <a:avLst/>
            </a:prstGeom>
            <a:noFill/>
          </p:spPr>
          <p:txBody>
            <a:bodyPr wrap="non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Boston</a:t>
              </a:r>
            </a:p>
          </p:txBody>
        </p:sp>
        <p:cxnSp>
          <p:nvCxnSpPr>
            <p:cNvPr id="18" name="Straight Arrow Connector 17"/>
            <p:cNvCxnSpPr/>
            <p:nvPr/>
          </p:nvCxnSpPr>
          <p:spPr>
            <a:xfrm flipH="1">
              <a:off x="7672251" y="1133913"/>
              <a:ext cx="470263" cy="21666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2" name="AutoShape 2" descr="Image result for historic bos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6"/>
          <a:stretch>
            <a:fillRect/>
          </a:stretch>
        </p:blipFill>
        <p:spPr>
          <a:xfrm>
            <a:off x="5675614" y="1665682"/>
            <a:ext cx="1981007" cy="1483843"/>
          </a:xfrm>
          <a:prstGeom prst="rect">
            <a:avLst/>
          </a:prstGeom>
        </p:spPr>
      </p:pic>
      <p:pic>
        <p:nvPicPr>
          <p:cNvPr id="9" name="Picture 8"/>
          <p:cNvPicPr>
            <a:picLocks noChangeAspect="1"/>
          </p:cNvPicPr>
          <p:nvPr/>
        </p:nvPicPr>
        <p:blipFill>
          <a:blip r:embed="rId7"/>
          <a:stretch>
            <a:fillRect/>
          </a:stretch>
        </p:blipFill>
        <p:spPr>
          <a:xfrm>
            <a:off x="2204793" y="4802575"/>
            <a:ext cx="2847975" cy="1609725"/>
          </a:xfrm>
          <a:prstGeom prst="rect">
            <a:avLst/>
          </a:prstGeom>
        </p:spPr>
      </p:pic>
    </p:spTree>
    <p:extLst>
      <p:ext uri="{BB962C8B-B14F-4D97-AF65-F5344CB8AC3E}">
        <p14:creationId xmlns:p14="http://schemas.microsoft.com/office/powerpoint/2010/main" val="1840237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12" name="TextBox 11"/>
          <p:cNvSpPr txBox="1"/>
          <p:nvPr/>
        </p:nvSpPr>
        <p:spPr>
          <a:xfrm>
            <a:off x="5971309" y="4643173"/>
            <a:ext cx="2902725"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nSpc>
                <a:spcPct val="200000"/>
              </a:lnSpc>
            </a:pPr>
            <a:r>
              <a:rPr lang="en-GB" sz="1600" dirty="0">
                <a:latin typeface="Verdana" panose="020B0604030504040204" pitchFamily="34" charset="0"/>
                <a:ea typeface="Verdana" panose="020B0604030504040204" pitchFamily="34" charset="0"/>
                <a:cs typeface="Verdana" panose="020B0604030504040204" pitchFamily="34" charset="0"/>
              </a:rPr>
              <a:t>Benjamin Franklin in 1748</a:t>
            </a:r>
          </a:p>
        </p:txBody>
      </p:sp>
      <p:sp>
        <p:nvSpPr>
          <p:cNvPr id="13" name="TextBox 12"/>
          <p:cNvSpPr txBox="1"/>
          <p:nvPr/>
        </p:nvSpPr>
        <p:spPr>
          <a:xfrm>
            <a:off x="1231186" y="286730"/>
            <a:ext cx="5771701" cy="461665"/>
          </a:xfrm>
          <a:prstGeom prst="rect">
            <a:avLst/>
          </a:prstGeom>
          <a:noFill/>
        </p:spPr>
        <p:txBody>
          <a:bodyPr wrap="square" rtlCol="0">
            <a:spAutoFit/>
          </a:bodyPr>
          <a:lstStyle/>
          <a:p>
            <a:r>
              <a:rPr lang="en-GB" sz="2400" b="1" dirty="0">
                <a:solidFill>
                  <a:srgbClr val="00ACAE"/>
                </a:solidFill>
                <a:latin typeface="Verdana" panose="020B0604030504040204" pitchFamily="34" charset="0"/>
                <a:ea typeface="Verdana" panose="020B0604030504040204" pitchFamily="34" charset="0"/>
                <a:cs typeface="Verdana" panose="020B0604030504040204" pitchFamily="34" charset="0"/>
              </a:rPr>
              <a:t>Benjamin Franklin’s Calculation</a:t>
            </a:r>
          </a:p>
        </p:txBody>
      </p:sp>
      <p:sp>
        <p:nvSpPr>
          <p:cNvPr id="7" name="Rectangle 6"/>
          <p:cNvSpPr/>
          <p:nvPr/>
        </p:nvSpPr>
        <p:spPr>
          <a:xfrm>
            <a:off x="654367" y="6504345"/>
            <a:ext cx="6371122" cy="261610"/>
          </a:xfrm>
          <a:prstGeom prst="rect">
            <a:avLst/>
          </a:prstGeom>
        </p:spPr>
        <p:txBody>
          <a:bodyPr wrap="square">
            <a:spAutoFit/>
          </a:bodyPr>
          <a:lstStyle/>
          <a:p>
            <a:r>
              <a:rPr lang="en-GB" sz="105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Image credits: Robert Feke via Wikimedia Commons</a:t>
            </a:r>
          </a:p>
        </p:txBody>
      </p:sp>
      <p:pic>
        <p:nvPicPr>
          <p:cNvPr id="3" name="Picture 2"/>
          <p:cNvPicPr>
            <a:picLocks noChangeAspect="1"/>
          </p:cNvPicPr>
          <p:nvPr/>
        </p:nvPicPr>
        <p:blipFill>
          <a:blip r:embed="rId5"/>
          <a:stretch>
            <a:fillRect/>
          </a:stretch>
        </p:blipFill>
        <p:spPr>
          <a:xfrm>
            <a:off x="6100824" y="1220160"/>
            <a:ext cx="2647640" cy="3470330"/>
          </a:xfrm>
          <a:prstGeom prst="rect">
            <a:avLst/>
          </a:prstGeom>
        </p:spPr>
      </p:pic>
      <p:sp>
        <p:nvSpPr>
          <p:cNvPr id="8" name="TextBox 7"/>
          <p:cNvSpPr txBox="1"/>
          <p:nvPr/>
        </p:nvSpPr>
        <p:spPr>
          <a:xfrm>
            <a:off x="1231186" y="826397"/>
            <a:ext cx="4499055" cy="646331"/>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The answer was…</a:t>
            </a:r>
          </a:p>
          <a:p>
            <a:pPr marL="285750" indent="-285750">
              <a:buFont typeface="Arial" panose="020B0604020202020204" pitchFamily="34" charset="0"/>
              <a:buChar char="•"/>
            </a:pPr>
            <a:endParaRPr lang="en-GB" dirty="0"/>
          </a:p>
        </p:txBody>
      </p:sp>
      <p:pic>
        <p:nvPicPr>
          <p:cNvPr id="2" name="Picture 1"/>
          <p:cNvPicPr>
            <a:picLocks noChangeAspect="1"/>
          </p:cNvPicPr>
          <p:nvPr/>
        </p:nvPicPr>
        <p:blipFill>
          <a:blip r:embed="rId6"/>
          <a:stretch>
            <a:fillRect/>
          </a:stretch>
        </p:blipFill>
        <p:spPr>
          <a:xfrm>
            <a:off x="1308735" y="1392158"/>
            <a:ext cx="3988949" cy="3038791"/>
          </a:xfrm>
          <a:prstGeom prst="rect">
            <a:avLst/>
          </a:prstGeom>
        </p:spPr>
      </p:pic>
      <p:sp>
        <p:nvSpPr>
          <p:cNvPr id="5" name="TextBox 4"/>
          <p:cNvSpPr txBox="1"/>
          <p:nvPr/>
        </p:nvSpPr>
        <p:spPr>
          <a:xfrm>
            <a:off x="1226295" y="4643173"/>
            <a:ext cx="4874529" cy="1477328"/>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320 miles!</a:t>
            </a:r>
          </a:p>
          <a:p>
            <a:endParaRPr lang="en-GB" dirty="0">
              <a:solidFill>
                <a:srgbClr val="00A2A2"/>
              </a:solidFill>
              <a:latin typeface="Verdana" panose="020B0604030504040204" pitchFamily="34" charset="0"/>
              <a:ea typeface="Verdana" panose="020B0604030504040204" pitchFamily="34" charset="0"/>
              <a:cs typeface="Verdana" panose="020B0604030504040204" pitchFamily="34" charset="0"/>
            </a:endParaRPr>
          </a:p>
          <a:p>
            <a:r>
              <a:rPr lang="en-GB" dirty="0">
                <a:solidFill>
                  <a:srgbClr val="00A2A2"/>
                </a:solidFill>
                <a:latin typeface="Verdana" panose="020B0604030504040204" pitchFamily="34" charset="0"/>
                <a:ea typeface="Verdana" panose="020B0604030504040204" pitchFamily="34" charset="0"/>
                <a:cs typeface="Verdana" panose="020B0604030504040204" pitchFamily="34" charset="0"/>
              </a:rPr>
              <a:t>On his whole 5 month journey he travelled all over the British colonies, covering thousands of miles!</a:t>
            </a:r>
          </a:p>
        </p:txBody>
      </p:sp>
    </p:spTree>
    <p:extLst>
      <p:ext uri="{BB962C8B-B14F-4D97-AF65-F5344CB8AC3E}">
        <p14:creationId xmlns:p14="http://schemas.microsoft.com/office/powerpoint/2010/main" val="1522532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aieducation.com/images/products/533057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287" y="3429000"/>
            <a:ext cx="3070538" cy="30705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12" name="TextBox 11"/>
          <p:cNvSpPr txBox="1"/>
          <p:nvPr/>
        </p:nvSpPr>
        <p:spPr>
          <a:xfrm>
            <a:off x="1714313" y="1012397"/>
            <a:ext cx="7238098" cy="28315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dirty="0">
                <a:solidFill>
                  <a:srgbClr val="00ACAE"/>
                </a:solidFill>
                <a:latin typeface="Verdana" panose="020B0604030504040204" pitchFamily="34" charset="0"/>
                <a:ea typeface="Verdana" panose="020B0604030504040204" pitchFamily="34" charset="0"/>
                <a:cs typeface="Verdana" panose="020B0604030504040204" pitchFamily="34" charset="0"/>
              </a:rPr>
              <a:t>When scientists want to solve a big problem they often start by solving a related smaller problem. </a:t>
            </a:r>
          </a:p>
          <a:p>
            <a:endParaRPr lang="en-GB" dirty="0">
              <a:solidFill>
                <a:srgbClr val="00ACAE"/>
              </a:solidFill>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So instead of measuring the distance from Boston to Philadelphia, I am going to think about measuring the distance around this room. </a:t>
            </a:r>
          </a:p>
          <a:p>
            <a:endParaRPr lang="en-GB" dirty="0">
              <a:solidFill>
                <a:srgbClr val="00ACAE"/>
              </a:solidFill>
              <a:latin typeface="Verdana" panose="020B0604030504040204" pitchFamily="34" charset="0"/>
              <a:ea typeface="Verdana" panose="020B0604030504040204" pitchFamily="34" charset="0"/>
              <a:cs typeface="Verdana" panose="020B0604030504040204" pitchFamily="34" charset="0"/>
            </a:endParaRPr>
          </a:p>
          <a:p>
            <a:r>
              <a:rPr lang="en-GB" dirty="0">
                <a:solidFill>
                  <a:srgbClr val="00ACAE"/>
                </a:solidFill>
                <a:latin typeface="Verdana" panose="020B0604030504040204" pitchFamily="34" charset="0"/>
                <a:ea typeface="Verdana" panose="020B0604030504040204" pitchFamily="34" charset="0"/>
                <a:cs typeface="Verdana" panose="020B0604030504040204" pitchFamily="34" charset="0"/>
              </a:rPr>
              <a:t>How could I do this? Can you think of any suggestions? How could I measure a distance which is not it a straight line?</a:t>
            </a:r>
          </a:p>
          <a:p>
            <a:endParaRPr lang="en-GB" sz="1600" dirty="0">
              <a:solidFill>
                <a:srgbClr val="00ACAE"/>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1231186" y="286730"/>
            <a:ext cx="5771701" cy="461665"/>
          </a:xfrm>
          <a:prstGeom prst="rect">
            <a:avLst/>
          </a:prstGeom>
          <a:noFill/>
        </p:spPr>
        <p:txBody>
          <a:bodyPr wrap="square" rtlCol="0">
            <a:spAutoFit/>
          </a:bodyPr>
          <a:lstStyle/>
          <a:p>
            <a:r>
              <a:rPr lang="en-GB" sz="2400" b="1" dirty="0">
                <a:solidFill>
                  <a:srgbClr val="00ACAE"/>
                </a:solidFill>
                <a:latin typeface="Verdana" panose="020B0604030504040204" pitchFamily="34" charset="0"/>
                <a:ea typeface="Verdana" panose="020B0604030504040204" pitchFamily="34" charset="0"/>
                <a:cs typeface="Verdana" panose="020B0604030504040204" pitchFamily="34" charset="0"/>
              </a:rPr>
              <a:t>Benjamin Franklin’s Calculation</a:t>
            </a:r>
          </a:p>
        </p:txBody>
      </p:sp>
      <p:sp>
        <p:nvSpPr>
          <p:cNvPr id="7" name="Rectangle 6"/>
          <p:cNvSpPr/>
          <p:nvPr/>
        </p:nvSpPr>
        <p:spPr>
          <a:xfrm>
            <a:off x="654367" y="6504345"/>
            <a:ext cx="6371122" cy="261610"/>
          </a:xfrm>
          <a:prstGeom prst="rect">
            <a:avLst/>
          </a:prstGeom>
        </p:spPr>
        <p:txBody>
          <a:bodyPr wrap="square">
            <a:spAutoFit/>
          </a:bodyPr>
          <a:lstStyle/>
          <a:p>
            <a:r>
              <a:rPr lang="en-GB" sz="105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Image credits: EAI Education website</a:t>
            </a:r>
          </a:p>
        </p:txBody>
      </p:sp>
      <p:sp>
        <p:nvSpPr>
          <p:cNvPr id="2" name="Rectangle 1">
            <a:extLst>
              <a:ext uri="{FF2B5EF4-FFF2-40B4-BE49-F238E27FC236}">
                <a16:creationId xmlns:a16="http://schemas.microsoft.com/office/drawing/2014/main" id="{F8AA9D2A-C11F-457E-B4D0-E04F532C6634}"/>
              </a:ext>
            </a:extLst>
          </p:cNvPr>
          <p:cNvSpPr/>
          <p:nvPr/>
        </p:nvSpPr>
        <p:spPr>
          <a:xfrm>
            <a:off x="5332799" y="4523203"/>
            <a:ext cx="4572000" cy="369332"/>
          </a:xfrm>
          <a:prstGeom prst="rect">
            <a:avLst/>
          </a:prstGeom>
        </p:spPr>
        <p:txBody>
          <a:bodyPr>
            <a:spAutoFit/>
          </a:bodyPr>
          <a:lstStyle/>
          <a:p>
            <a:r>
              <a:rPr lang="en-GB" dirty="0">
                <a:latin typeface="Verdana" panose="020B0604030504040204" pitchFamily="34" charset="0"/>
                <a:ea typeface="Verdana" panose="020B0604030504040204" pitchFamily="34" charset="0"/>
                <a:cs typeface="Verdana" panose="020B0604030504040204" pitchFamily="34" charset="0"/>
              </a:rPr>
              <a:t>A trundle wheel!</a:t>
            </a:r>
          </a:p>
        </p:txBody>
      </p:sp>
    </p:spTree>
    <p:extLst>
      <p:ext uri="{BB962C8B-B14F-4D97-AF65-F5344CB8AC3E}">
        <p14:creationId xmlns:p14="http://schemas.microsoft.com/office/powerpoint/2010/main" val="2936672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4014</TotalTime>
  <Words>1120</Words>
  <Application>Microsoft Office PowerPoint</Application>
  <PresentationFormat>On-screen Show (4:3)</PresentationFormat>
  <Paragraphs>134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MetaBold-Roman</vt:lpstr>
      <vt:lpstr>Calibri Light</vt:lpstr>
      <vt:lpstr>Verdana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McLaughlin</dc:creator>
  <cp:lastModifiedBy>Eleanor Hamblen</cp:lastModifiedBy>
  <cp:revision>226</cp:revision>
  <cp:lastPrinted>2018-04-24T12:17:35Z</cp:lastPrinted>
  <dcterms:created xsi:type="dcterms:W3CDTF">2017-04-11T14:38:36Z</dcterms:created>
  <dcterms:modified xsi:type="dcterms:W3CDTF">2020-05-20T13:27:20Z</dcterms:modified>
</cp:coreProperties>
</file>